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62" r:id="rId3"/>
    <p:sldId id="296" r:id="rId4"/>
    <p:sldId id="297" r:id="rId5"/>
    <p:sldId id="264" r:id="rId6"/>
    <p:sldId id="263" r:id="rId7"/>
    <p:sldId id="298" r:id="rId8"/>
    <p:sldId id="299" r:id="rId9"/>
    <p:sldId id="300" r:id="rId10"/>
    <p:sldId id="275" r:id="rId11"/>
    <p:sldId id="301" r:id="rId12"/>
    <p:sldId id="302" r:id="rId13"/>
    <p:sldId id="303" r:id="rId14"/>
    <p:sldId id="304" r:id="rId15"/>
    <p:sldId id="305" r:id="rId16"/>
    <p:sldId id="307" r:id="rId17"/>
    <p:sldId id="308" r:id="rId18"/>
    <p:sldId id="309" r:id="rId19"/>
    <p:sldId id="310" r:id="rId20"/>
    <p:sldId id="311" r:id="rId21"/>
    <p:sldId id="312" r:id="rId22"/>
    <p:sldId id="314" r:id="rId23"/>
    <p:sldId id="313" r:id="rId24"/>
  </p:sldIdLst>
  <p:sldSz cx="9144000" cy="5143500" type="screen16x9"/>
  <p:notesSz cx="6858000" cy="9144000"/>
  <p:embeddedFontLst>
    <p:embeddedFont>
      <p:font typeface="Raleway" pitchFamily="2" charset="77"/>
      <p:regular r:id="rId26"/>
      <p:bold r:id="rId27"/>
      <p:italic r:id="rId28"/>
      <p:boldItalic r:id="rId29"/>
    </p:embeddedFont>
    <p:embeddedFont>
      <p:font typeface="Raleway Thin" panose="020F03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FA97CD-A02D-469D-B682-1D2C58B7AE17}">
  <a:tblStyle styleId="{C9FA97CD-A02D-469D-B682-1D2C58B7A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54A9B8-337A-42F4-90EA-9A282D311C9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9"/>
    <p:restoredTop sz="91063"/>
  </p:normalViewPr>
  <p:slideViewPr>
    <p:cSldViewPr snapToGrid="0">
      <p:cViewPr varScale="1">
        <p:scale>
          <a:sx n="136" d="100"/>
          <a:sy n="136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56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3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145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9eea3ace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9eea3ace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18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9eea3ace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9eea3ace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94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026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56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ompact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922000" y="815575"/>
            <a:ext cx="728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●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○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■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>
              <a:buNone/>
              <a:defRPr sz="13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ctr">
              <a:buNone/>
              <a:defRPr sz="13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ctr">
              <a:buNone/>
              <a:defRPr sz="13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ctr">
              <a:buNone/>
              <a:defRPr sz="13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ctr">
              <a:buNone/>
              <a:defRPr sz="13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ctr">
              <a:buNone/>
              <a:defRPr sz="13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ctr">
              <a:buNone/>
              <a:defRPr sz="13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ctr">
              <a:buNone/>
              <a:defRPr sz="13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hyperlink" Target="https://pngimg.com/download/62658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mrmelharony/the-rise-and-fall-of-snapchat-a-rollercoaster-journey-in-the-social-media-world-edf080446de9" TargetMode="External"/><Relationship Id="rId2" Type="http://schemas.openxmlformats.org/officeDocument/2006/relationships/hyperlink" Target="https://medium.com/@busiwalther/case-study-redesigning-snapchat-pt-2-a47ce4d8fb3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ngimg.com/download/6252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Snapchat – UX Design Plan</a:t>
            </a:r>
            <a:br>
              <a:rPr lang="en" dirty="0"/>
            </a:br>
            <a:br>
              <a:rPr lang="en" dirty="0"/>
            </a:br>
            <a:r>
              <a:rPr lang="en" sz="2400" dirty="0" err="1"/>
              <a:t>Dharu</a:t>
            </a:r>
            <a:r>
              <a:rPr lang="en" sz="2400" dirty="0"/>
              <a:t> </a:t>
            </a:r>
            <a:r>
              <a:rPr lang="en" sz="2400" dirty="0" err="1"/>
              <a:t>Piraba</a:t>
            </a:r>
            <a:r>
              <a:rPr lang="en" sz="2400" dirty="0"/>
              <a:t> </a:t>
            </a:r>
            <a:r>
              <a:rPr lang="en" sz="2400" dirty="0" err="1"/>
              <a:t>Muguntharaman</a:t>
            </a:r>
            <a:br>
              <a:rPr lang="en" sz="2400" dirty="0"/>
            </a:br>
            <a:r>
              <a:rPr lang="en" sz="2400" dirty="0"/>
              <a:t>dm5596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398A54-3DE5-DAFB-9471-95448200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705" y="310476"/>
            <a:ext cx="848990" cy="8822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45" name="Google Shape;345;p32"/>
          <p:cNvGrpSpPr/>
          <p:nvPr/>
        </p:nvGrpSpPr>
        <p:grpSpPr>
          <a:xfrm>
            <a:off x="4968616" y="571595"/>
            <a:ext cx="1928605" cy="4000309"/>
            <a:chOff x="2547150" y="238125"/>
            <a:chExt cx="2525675" cy="5238750"/>
          </a:xfrm>
        </p:grpSpPr>
        <p:sp>
          <p:nvSpPr>
            <p:cNvPr id="346" name="Google Shape;34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building with a red and white building&#10;&#10;Description automatically generated">
            <a:extLst>
              <a:ext uri="{FF2B5EF4-FFF2-40B4-BE49-F238E27FC236}">
                <a16:creationId xmlns:a16="http://schemas.microsoft.com/office/drawing/2014/main" id="{08509199-2394-DEA0-F719-5B56C9DDF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615" y="939288"/>
            <a:ext cx="1928605" cy="3266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58E124-3D14-6D5C-15D6-56E6ABAE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614" y="780497"/>
            <a:ext cx="1928605" cy="3431301"/>
          </a:xfrm>
          <a:prstGeom prst="rect">
            <a:avLst/>
          </a:prstGeom>
        </p:spPr>
      </p:pic>
      <p:grpSp>
        <p:nvGrpSpPr>
          <p:cNvPr id="13" name="Google Shape;345;p32">
            <a:extLst>
              <a:ext uri="{FF2B5EF4-FFF2-40B4-BE49-F238E27FC236}">
                <a16:creationId xmlns:a16="http://schemas.microsoft.com/office/drawing/2014/main" id="{A28890E7-4A42-87DA-7005-A7D91E8F1ABE}"/>
              </a:ext>
            </a:extLst>
          </p:cNvPr>
          <p:cNvGrpSpPr/>
          <p:nvPr/>
        </p:nvGrpSpPr>
        <p:grpSpPr>
          <a:xfrm>
            <a:off x="1206673" y="589991"/>
            <a:ext cx="1928605" cy="4000309"/>
            <a:chOff x="2547150" y="238125"/>
            <a:chExt cx="2525675" cy="5238750"/>
          </a:xfrm>
        </p:grpSpPr>
        <p:sp>
          <p:nvSpPr>
            <p:cNvPr id="14" name="Google Shape;346;p32">
              <a:extLst>
                <a:ext uri="{FF2B5EF4-FFF2-40B4-BE49-F238E27FC236}">
                  <a16:creationId xmlns:a16="http://schemas.microsoft.com/office/drawing/2014/main" id="{5E7A18FA-6855-9B02-D446-41C3CF60E9C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7;p32">
              <a:extLst>
                <a:ext uri="{FF2B5EF4-FFF2-40B4-BE49-F238E27FC236}">
                  <a16:creationId xmlns:a16="http://schemas.microsoft.com/office/drawing/2014/main" id="{D3EBA79B-31CF-688A-74B6-F850B70E5F6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2">
              <a:extLst>
                <a:ext uri="{FF2B5EF4-FFF2-40B4-BE49-F238E27FC236}">
                  <a16:creationId xmlns:a16="http://schemas.microsoft.com/office/drawing/2014/main" id="{530E8EFC-AE00-3FF5-BAC4-A4E40D0B42F0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2">
              <a:extLst>
                <a:ext uri="{FF2B5EF4-FFF2-40B4-BE49-F238E27FC236}">
                  <a16:creationId xmlns:a16="http://schemas.microsoft.com/office/drawing/2014/main" id="{7E587531-30CC-1C7E-ADCB-2935B1BE5672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30A3A9-92E3-E8BE-39BB-C828B8D2C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70" y="949094"/>
            <a:ext cx="1932201" cy="32749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5F2E15-F22B-7EAD-4A17-01D6A9F6E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130" y="798894"/>
            <a:ext cx="1928148" cy="34251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3D2422-7461-22F3-4427-241E79888C3C}"/>
              </a:ext>
            </a:extLst>
          </p:cNvPr>
          <p:cNvSpPr txBox="1"/>
          <p:nvPr/>
        </p:nvSpPr>
        <p:spPr>
          <a:xfrm>
            <a:off x="1504337" y="4751342"/>
            <a:ext cx="13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aleway" pitchFamily="2" charset="77"/>
              </a:rPr>
              <a:t>Actual design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E7CD0-FE7D-7D84-A208-43D15BDBD15D}"/>
              </a:ext>
            </a:extLst>
          </p:cNvPr>
          <p:cNvSpPr txBox="1"/>
          <p:nvPr/>
        </p:nvSpPr>
        <p:spPr>
          <a:xfrm>
            <a:off x="5071737" y="4780806"/>
            <a:ext cx="1720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Proposed design</a:t>
            </a:r>
          </a:p>
        </p:txBody>
      </p:sp>
      <p:sp>
        <p:nvSpPr>
          <p:cNvPr id="30" name="Google Shape;857;p48">
            <a:extLst>
              <a:ext uri="{FF2B5EF4-FFF2-40B4-BE49-F238E27FC236}">
                <a16:creationId xmlns:a16="http://schemas.microsoft.com/office/drawing/2014/main" id="{6B8AC741-5E7B-B865-62BD-AFC8E4DF3A59}"/>
              </a:ext>
            </a:extLst>
          </p:cNvPr>
          <p:cNvSpPr/>
          <p:nvPr/>
        </p:nvSpPr>
        <p:spPr>
          <a:xfrm>
            <a:off x="8060635" y="338574"/>
            <a:ext cx="775361" cy="85739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ACAF-1A28-DF38-B5EC-D41C2FA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Problem 2 – Discover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4824E-B1C4-4B4C-9ED9-3ECBE9170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1749175"/>
            <a:ext cx="2576574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About the Feature:</a:t>
            </a:r>
          </a:p>
          <a:p>
            <a:r>
              <a:rPr lang="en-US" dirty="0"/>
              <a:t>The discover page allows to view stories</a:t>
            </a:r>
          </a:p>
          <a:p>
            <a:r>
              <a:rPr lang="en-US" dirty="0"/>
              <a:t>Displays a list of stories from friends and others</a:t>
            </a:r>
          </a:p>
          <a:p>
            <a:r>
              <a:rPr lang="en-US" dirty="0"/>
              <a:t>Allows to add new friends </a:t>
            </a:r>
          </a:p>
          <a:p>
            <a:r>
              <a:rPr lang="en-US" dirty="0"/>
              <a:t>Search for anything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C31E6-1342-6DBF-E2F1-AA6202EE081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19597" y="1749175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Issue:</a:t>
            </a:r>
          </a:p>
          <a:p>
            <a:r>
              <a:rPr lang="en-US" dirty="0"/>
              <a:t>Endless random feed with advertisements</a:t>
            </a:r>
          </a:p>
          <a:p>
            <a:r>
              <a:rPr lang="en-US" dirty="0"/>
              <a:t>Confusing search option</a:t>
            </a:r>
          </a:p>
          <a:p>
            <a:r>
              <a:rPr lang="en-US" dirty="0"/>
              <a:t>Displays stories people not interested in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BF332-F76F-F639-0F9A-CB3A827EEAF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24052" y="1749175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Solution:</a:t>
            </a:r>
          </a:p>
          <a:p>
            <a:r>
              <a:rPr lang="en-US" dirty="0"/>
              <a:t>Create a personalized discover page</a:t>
            </a:r>
          </a:p>
          <a:p>
            <a:r>
              <a:rPr lang="en-US" dirty="0"/>
              <a:t>Include sort filters for categories.</a:t>
            </a:r>
          </a:p>
          <a:p>
            <a:r>
              <a:rPr lang="en-US" dirty="0"/>
              <a:t>Enable the list of mutual friends</a:t>
            </a:r>
          </a:p>
          <a:p>
            <a:r>
              <a:rPr lang="en-US" dirty="0"/>
              <a:t>Remove ads when watching friend’s stories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AA3CE-4D97-AF81-9722-56FF1FA6F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7" name="Google Shape;861;p48">
            <a:extLst>
              <a:ext uri="{FF2B5EF4-FFF2-40B4-BE49-F238E27FC236}">
                <a16:creationId xmlns:a16="http://schemas.microsoft.com/office/drawing/2014/main" id="{439C2982-1884-4941-BDB9-618DE50FBC37}"/>
              </a:ext>
            </a:extLst>
          </p:cNvPr>
          <p:cNvGrpSpPr/>
          <p:nvPr/>
        </p:nvGrpSpPr>
        <p:grpSpPr>
          <a:xfrm>
            <a:off x="7951305" y="475325"/>
            <a:ext cx="774522" cy="709072"/>
            <a:chOff x="3241525" y="3039450"/>
            <a:chExt cx="494600" cy="312625"/>
          </a:xfrm>
        </p:grpSpPr>
        <p:sp>
          <p:nvSpPr>
            <p:cNvPr id="9" name="Google Shape;862;p48">
              <a:extLst>
                <a:ext uri="{FF2B5EF4-FFF2-40B4-BE49-F238E27FC236}">
                  <a16:creationId xmlns:a16="http://schemas.microsoft.com/office/drawing/2014/main" id="{10DCE654-EC8D-3AE3-2F2E-A692D7238675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3;p48">
              <a:extLst>
                <a:ext uri="{FF2B5EF4-FFF2-40B4-BE49-F238E27FC236}">
                  <a16:creationId xmlns:a16="http://schemas.microsoft.com/office/drawing/2014/main" id="{85F1F21E-92FB-10E3-6273-87DF3BFB127C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093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45" name="Google Shape;345;p32"/>
          <p:cNvGrpSpPr/>
          <p:nvPr/>
        </p:nvGrpSpPr>
        <p:grpSpPr>
          <a:xfrm>
            <a:off x="4968616" y="571595"/>
            <a:ext cx="1928605" cy="4000309"/>
            <a:chOff x="2547150" y="238125"/>
            <a:chExt cx="2525675" cy="5238750"/>
          </a:xfrm>
        </p:grpSpPr>
        <p:sp>
          <p:nvSpPr>
            <p:cNvPr id="346" name="Google Shape;34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345;p32">
            <a:extLst>
              <a:ext uri="{FF2B5EF4-FFF2-40B4-BE49-F238E27FC236}">
                <a16:creationId xmlns:a16="http://schemas.microsoft.com/office/drawing/2014/main" id="{A28890E7-4A42-87DA-7005-A7D91E8F1ABE}"/>
              </a:ext>
            </a:extLst>
          </p:cNvPr>
          <p:cNvGrpSpPr/>
          <p:nvPr/>
        </p:nvGrpSpPr>
        <p:grpSpPr>
          <a:xfrm>
            <a:off x="1206673" y="589991"/>
            <a:ext cx="1928605" cy="4000309"/>
            <a:chOff x="2547150" y="238125"/>
            <a:chExt cx="2525675" cy="5238750"/>
          </a:xfrm>
        </p:grpSpPr>
        <p:sp>
          <p:nvSpPr>
            <p:cNvPr id="14" name="Google Shape;346;p32">
              <a:extLst>
                <a:ext uri="{FF2B5EF4-FFF2-40B4-BE49-F238E27FC236}">
                  <a16:creationId xmlns:a16="http://schemas.microsoft.com/office/drawing/2014/main" id="{5E7A18FA-6855-9B02-D446-41C3CF60E9C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7;p32">
              <a:extLst>
                <a:ext uri="{FF2B5EF4-FFF2-40B4-BE49-F238E27FC236}">
                  <a16:creationId xmlns:a16="http://schemas.microsoft.com/office/drawing/2014/main" id="{D3EBA79B-31CF-688A-74B6-F850B70E5F6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2">
              <a:extLst>
                <a:ext uri="{FF2B5EF4-FFF2-40B4-BE49-F238E27FC236}">
                  <a16:creationId xmlns:a16="http://schemas.microsoft.com/office/drawing/2014/main" id="{530E8EFC-AE00-3FF5-BAC4-A4E40D0B42F0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2">
              <a:extLst>
                <a:ext uri="{FF2B5EF4-FFF2-40B4-BE49-F238E27FC236}">
                  <a16:creationId xmlns:a16="http://schemas.microsoft.com/office/drawing/2014/main" id="{7E587531-30CC-1C7E-ADCB-2935B1BE5672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20571D0-FC10-A071-A3D7-E35C904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73" y="939288"/>
            <a:ext cx="1928605" cy="3284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08187-1AEE-F40D-1D94-2EC18EC44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345" y="930698"/>
            <a:ext cx="1848485" cy="3274946"/>
          </a:xfrm>
          <a:prstGeom prst="rect">
            <a:avLst/>
          </a:prstGeom>
        </p:spPr>
      </p:pic>
      <p:grpSp>
        <p:nvGrpSpPr>
          <p:cNvPr id="7" name="Google Shape;861;p48">
            <a:extLst>
              <a:ext uri="{FF2B5EF4-FFF2-40B4-BE49-F238E27FC236}">
                <a16:creationId xmlns:a16="http://schemas.microsoft.com/office/drawing/2014/main" id="{F1CEE05C-3889-0C52-95F1-A6E943ACC192}"/>
              </a:ext>
            </a:extLst>
          </p:cNvPr>
          <p:cNvGrpSpPr/>
          <p:nvPr/>
        </p:nvGrpSpPr>
        <p:grpSpPr>
          <a:xfrm>
            <a:off x="7951305" y="475325"/>
            <a:ext cx="774522" cy="709072"/>
            <a:chOff x="3241525" y="3039450"/>
            <a:chExt cx="494600" cy="312625"/>
          </a:xfrm>
        </p:grpSpPr>
        <p:sp>
          <p:nvSpPr>
            <p:cNvPr id="8" name="Google Shape;862;p48">
              <a:extLst>
                <a:ext uri="{FF2B5EF4-FFF2-40B4-BE49-F238E27FC236}">
                  <a16:creationId xmlns:a16="http://schemas.microsoft.com/office/drawing/2014/main" id="{C0B3E739-C676-D3E6-8BF1-1C970E561BA1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3;p48">
              <a:extLst>
                <a:ext uri="{FF2B5EF4-FFF2-40B4-BE49-F238E27FC236}">
                  <a16:creationId xmlns:a16="http://schemas.microsoft.com/office/drawing/2014/main" id="{15258171-5428-F83D-FBFC-B007F6B1E9E7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70772A-5AD6-0183-A86E-EA2619D163EE}"/>
              </a:ext>
            </a:extLst>
          </p:cNvPr>
          <p:cNvSpPr txBox="1"/>
          <p:nvPr/>
        </p:nvSpPr>
        <p:spPr>
          <a:xfrm>
            <a:off x="5092122" y="4777118"/>
            <a:ext cx="1720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Proposed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0861B-FFEC-27C0-A8E5-DF992587B2A2}"/>
              </a:ext>
            </a:extLst>
          </p:cNvPr>
          <p:cNvSpPr txBox="1"/>
          <p:nvPr/>
        </p:nvSpPr>
        <p:spPr>
          <a:xfrm>
            <a:off x="1434763" y="4785708"/>
            <a:ext cx="13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aleway" pitchFamily="2" charset="77"/>
              </a:rPr>
              <a:t>Actual design</a:t>
            </a:r>
          </a:p>
        </p:txBody>
      </p:sp>
    </p:spTree>
    <p:extLst>
      <p:ext uri="{BB962C8B-B14F-4D97-AF65-F5344CB8AC3E}">
        <p14:creationId xmlns:p14="http://schemas.microsoft.com/office/powerpoint/2010/main" val="179248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345" name="Google Shape;345;p32"/>
          <p:cNvGrpSpPr/>
          <p:nvPr/>
        </p:nvGrpSpPr>
        <p:grpSpPr>
          <a:xfrm>
            <a:off x="4968616" y="571595"/>
            <a:ext cx="1928605" cy="4000309"/>
            <a:chOff x="2547150" y="238125"/>
            <a:chExt cx="2525675" cy="5238750"/>
          </a:xfrm>
        </p:grpSpPr>
        <p:sp>
          <p:nvSpPr>
            <p:cNvPr id="346" name="Google Shape;34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345;p32">
            <a:extLst>
              <a:ext uri="{FF2B5EF4-FFF2-40B4-BE49-F238E27FC236}">
                <a16:creationId xmlns:a16="http://schemas.microsoft.com/office/drawing/2014/main" id="{A28890E7-4A42-87DA-7005-A7D91E8F1ABE}"/>
              </a:ext>
            </a:extLst>
          </p:cNvPr>
          <p:cNvGrpSpPr/>
          <p:nvPr/>
        </p:nvGrpSpPr>
        <p:grpSpPr>
          <a:xfrm>
            <a:off x="1206673" y="589991"/>
            <a:ext cx="1928605" cy="4000309"/>
            <a:chOff x="2547150" y="238125"/>
            <a:chExt cx="2525675" cy="5238750"/>
          </a:xfrm>
        </p:grpSpPr>
        <p:sp>
          <p:nvSpPr>
            <p:cNvPr id="14" name="Google Shape;346;p32">
              <a:extLst>
                <a:ext uri="{FF2B5EF4-FFF2-40B4-BE49-F238E27FC236}">
                  <a16:creationId xmlns:a16="http://schemas.microsoft.com/office/drawing/2014/main" id="{5E7A18FA-6855-9B02-D446-41C3CF60E9C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7;p32">
              <a:extLst>
                <a:ext uri="{FF2B5EF4-FFF2-40B4-BE49-F238E27FC236}">
                  <a16:creationId xmlns:a16="http://schemas.microsoft.com/office/drawing/2014/main" id="{D3EBA79B-31CF-688A-74B6-F850B70E5F6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2">
              <a:extLst>
                <a:ext uri="{FF2B5EF4-FFF2-40B4-BE49-F238E27FC236}">
                  <a16:creationId xmlns:a16="http://schemas.microsoft.com/office/drawing/2014/main" id="{530E8EFC-AE00-3FF5-BAC4-A4E40D0B42F0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2">
              <a:extLst>
                <a:ext uri="{FF2B5EF4-FFF2-40B4-BE49-F238E27FC236}">
                  <a16:creationId xmlns:a16="http://schemas.microsoft.com/office/drawing/2014/main" id="{7E587531-30CC-1C7E-ADCB-2935B1BE5672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3373170-77C2-7547-0168-B0530443E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59" y="930698"/>
            <a:ext cx="1798473" cy="3256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C2FFF4-017A-BD8A-B99E-0E78F52A7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753" y="943213"/>
            <a:ext cx="1799623" cy="3244035"/>
          </a:xfrm>
          <a:prstGeom prst="rect">
            <a:avLst/>
          </a:prstGeom>
        </p:spPr>
      </p:pic>
      <p:sp>
        <p:nvSpPr>
          <p:cNvPr id="18" name="Google Shape;843;p48">
            <a:extLst>
              <a:ext uri="{FF2B5EF4-FFF2-40B4-BE49-F238E27FC236}">
                <a16:creationId xmlns:a16="http://schemas.microsoft.com/office/drawing/2014/main" id="{D3441D79-7D5F-9B35-1B68-37A382B72E84}"/>
              </a:ext>
            </a:extLst>
          </p:cNvPr>
          <p:cNvSpPr/>
          <p:nvPr/>
        </p:nvSpPr>
        <p:spPr>
          <a:xfrm>
            <a:off x="8025892" y="293114"/>
            <a:ext cx="825593" cy="85740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95625-44F6-ED79-442D-2168331F800C}"/>
              </a:ext>
            </a:extLst>
          </p:cNvPr>
          <p:cNvSpPr txBox="1"/>
          <p:nvPr/>
        </p:nvSpPr>
        <p:spPr>
          <a:xfrm>
            <a:off x="1504337" y="4751342"/>
            <a:ext cx="13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aleway" pitchFamily="2" charset="77"/>
              </a:rPr>
              <a:t>Actual design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C03DA-80D2-E35E-78B7-C49BBA2FEF78}"/>
              </a:ext>
            </a:extLst>
          </p:cNvPr>
          <p:cNvSpPr txBox="1"/>
          <p:nvPr/>
        </p:nvSpPr>
        <p:spPr>
          <a:xfrm>
            <a:off x="5100447" y="4776526"/>
            <a:ext cx="1720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Proposed design</a:t>
            </a:r>
          </a:p>
        </p:txBody>
      </p:sp>
    </p:spTree>
    <p:extLst>
      <p:ext uri="{BB962C8B-B14F-4D97-AF65-F5344CB8AC3E}">
        <p14:creationId xmlns:p14="http://schemas.microsoft.com/office/powerpoint/2010/main" val="85497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ACAF-1A28-DF38-B5EC-D41C2FA1B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475325"/>
            <a:ext cx="6866100" cy="857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Problem 3 – Maintaining Streaks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4824E-B1C4-4B4C-9ED9-3ECBE9170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1428664"/>
            <a:ext cx="2576574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About the Feature:</a:t>
            </a:r>
          </a:p>
          <a:p>
            <a:r>
              <a:rPr lang="en-US" dirty="0"/>
              <a:t>Streaks are how many days when both people send snaps.</a:t>
            </a:r>
          </a:p>
          <a:p>
            <a:r>
              <a:rPr lang="en-US" dirty="0"/>
              <a:t>The validity of a streak is 24 hours</a:t>
            </a:r>
          </a:p>
          <a:p>
            <a:r>
              <a:rPr lang="en-US" dirty="0"/>
              <a:t>Streaks are counted and if not on time they are lost completely</a:t>
            </a:r>
          </a:p>
          <a:p>
            <a:r>
              <a:rPr lang="en-US" dirty="0"/>
              <a:t>Timer is displayed if streak is going to end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C31E6-1342-6DBF-E2F1-AA6202EE081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4080" y="1428664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Issue:</a:t>
            </a:r>
          </a:p>
          <a:p>
            <a:r>
              <a:rPr lang="en-US" dirty="0"/>
              <a:t>People forget to send snap on time to maintain the streak</a:t>
            </a:r>
          </a:p>
          <a:p>
            <a:r>
              <a:rPr lang="en-US" dirty="0"/>
              <a:t>Timer is displayed only when you login to the app</a:t>
            </a:r>
          </a:p>
          <a:p>
            <a:r>
              <a:rPr lang="en-US" dirty="0"/>
              <a:t>People need to send messages in other apps to notify about this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BF332-F76F-F639-0F9A-CB3A827EEAF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05245" y="1428914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Solution:</a:t>
            </a:r>
          </a:p>
          <a:p>
            <a:r>
              <a:rPr lang="en-US" dirty="0"/>
              <a:t>Create a notification when streak is expiring</a:t>
            </a:r>
          </a:p>
          <a:p>
            <a:r>
              <a:rPr lang="en-US" dirty="0"/>
              <a:t>Have option to set notifications based on friends list</a:t>
            </a:r>
          </a:p>
          <a:p>
            <a:r>
              <a:rPr lang="en-US" dirty="0"/>
              <a:t>Make it a little personal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AA3CE-4D97-AF81-9722-56FF1FA6F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10" name="Google Shape;757;p48">
            <a:extLst>
              <a:ext uri="{FF2B5EF4-FFF2-40B4-BE49-F238E27FC236}">
                <a16:creationId xmlns:a16="http://schemas.microsoft.com/office/drawing/2014/main" id="{5107C449-F820-1BC8-7A75-14731E7DE0D4}"/>
              </a:ext>
            </a:extLst>
          </p:cNvPr>
          <p:cNvGrpSpPr/>
          <p:nvPr/>
        </p:nvGrpSpPr>
        <p:grpSpPr>
          <a:xfrm>
            <a:off x="7977389" y="318695"/>
            <a:ext cx="899848" cy="857399"/>
            <a:chOff x="6660750" y="298550"/>
            <a:chExt cx="396900" cy="396300"/>
          </a:xfrm>
        </p:grpSpPr>
        <p:sp>
          <p:nvSpPr>
            <p:cNvPr id="11" name="Google Shape;758;p48">
              <a:extLst>
                <a:ext uri="{FF2B5EF4-FFF2-40B4-BE49-F238E27FC236}">
                  <a16:creationId xmlns:a16="http://schemas.microsoft.com/office/drawing/2014/main" id="{C67C0E5C-C602-475E-1FC8-1623EC4AF64D}"/>
                </a:ext>
              </a:extLst>
            </p:cNvPr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59;p48">
              <a:extLst>
                <a:ext uri="{FF2B5EF4-FFF2-40B4-BE49-F238E27FC236}">
                  <a16:creationId xmlns:a16="http://schemas.microsoft.com/office/drawing/2014/main" id="{4E3B7F68-ACCA-F151-FC3D-90FDF187F201}"/>
                </a:ext>
              </a:extLst>
            </p:cNvPr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005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3" name="Google Shape;345;p32">
            <a:extLst>
              <a:ext uri="{FF2B5EF4-FFF2-40B4-BE49-F238E27FC236}">
                <a16:creationId xmlns:a16="http://schemas.microsoft.com/office/drawing/2014/main" id="{A28890E7-4A42-87DA-7005-A7D91E8F1ABE}"/>
              </a:ext>
            </a:extLst>
          </p:cNvPr>
          <p:cNvGrpSpPr/>
          <p:nvPr/>
        </p:nvGrpSpPr>
        <p:grpSpPr>
          <a:xfrm>
            <a:off x="1206673" y="589991"/>
            <a:ext cx="1928605" cy="4000309"/>
            <a:chOff x="2547150" y="238125"/>
            <a:chExt cx="2525675" cy="5238750"/>
          </a:xfrm>
        </p:grpSpPr>
        <p:sp>
          <p:nvSpPr>
            <p:cNvPr id="14" name="Google Shape;346;p32">
              <a:extLst>
                <a:ext uri="{FF2B5EF4-FFF2-40B4-BE49-F238E27FC236}">
                  <a16:creationId xmlns:a16="http://schemas.microsoft.com/office/drawing/2014/main" id="{5E7A18FA-6855-9B02-D446-41C3CF60E9C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7;p32">
              <a:extLst>
                <a:ext uri="{FF2B5EF4-FFF2-40B4-BE49-F238E27FC236}">
                  <a16:creationId xmlns:a16="http://schemas.microsoft.com/office/drawing/2014/main" id="{D3EBA79B-31CF-688A-74B6-F850B70E5F6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2">
              <a:extLst>
                <a:ext uri="{FF2B5EF4-FFF2-40B4-BE49-F238E27FC236}">
                  <a16:creationId xmlns:a16="http://schemas.microsoft.com/office/drawing/2014/main" id="{530E8EFC-AE00-3FF5-BAC4-A4E40D0B42F0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2">
              <a:extLst>
                <a:ext uri="{FF2B5EF4-FFF2-40B4-BE49-F238E27FC236}">
                  <a16:creationId xmlns:a16="http://schemas.microsoft.com/office/drawing/2014/main" id="{7E587531-30CC-1C7E-ADCB-2935B1BE5672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7823526-0FD7-7830-5E9F-1272A2D9B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21" y="957684"/>
            <a:ext cx="1914855" cy="3266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CEBC3D-63C8-6501-4D38-6436E93B1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190" y="589991"/>
            <a:ext cx="2112020" cy="4000309"/>
          </a:xfrm>
          <a:prstGeom prst="rect">
            <a:avLst/>
          </a:prstGeom>
        </p:spPr>
      </p:pic>
      <p:grpSp>
        <p:nvGrpSpPr>
          <p:cNvPr id="18" name="Google Shape;757;p48">
            <a:extLst>
              <a:ext uri="{FF2B5EF4-FFF2-40B4-BE49-F238E27FC236}">
                <a16:creationId xmlns:a16="http://schemas.microsoft.com/office/drawing/2014/main" id="{64CEEAA3-5084-B580-2151-6D0AF6F9A767}"/>
              </a:ext>
            </a:extLst>
          </p:cNvPr>
          <p:cNvGrpSpPr/>
          <p:nvPr/>
        </p:nvGrpSpPr>
        <p:grpSpPr>
          <a:xfrm>
            <a:off x="7977389" y="318695"/>
            <a:ext cx="899848" cy="857399"/>
            <a:chOff x="6660750" y="298550"/>
            <a:chExt cx="396900" cy="396300"/>
          </a:xfrm>
        </p:grpSpPr>
        <p:sp>
          <p:nvSpPr>
            <p:cNvPr id="19" name="Google Shape;758;p48">
              <a:extLst>
                <a:ext uri="{FF2B5EF4-FFF2-40B4-BE49-F238E27FC236}">
                  <a16:creationId xmlns:a16="http://schemas.microsoft.com/office/drawing/2014/main" id="{2ECC9494-3E90-1495-ED91-638A17068497}"/>
                </a:ext>
              </a:extLst>
            </p:cNvPr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9;p48">
              <a:extLst>
                <a:ext uri="{FF2B5EF4-FFF2-40B4-BE49-F238E27FC236}">
                  <a16:creationId xmlns:a16="http://schemas.microsoft.com/office/drawing/2014/main" id="{8373A4F2-47FB-6F32-14C0-88518E1241B4}"/>
                </a:ext>
              </a:extLst>
            </p:cNvPr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18A3562-5BE6-5656-D5AA-DF3D97EA5670}"/>
              </a:ext>
            </a:extLst>
          </p:cNvPr>
          <p:cNvSpPr txBox="1"/>
          <p:nvPr/>
        </p:nvSpPr>
        <p:spPr>
          <a:xfrm>
            <a:off x="1504337" y="4751342"/>
            <a:ext cx="13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aleway" pitchFamily="2" charset="77"/>
              </a:rPr>
              <a:t>Actual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9E97A9-9D3F-806B-29EC-4FF4CA4B789B}"/>
              </a:ext>
            </a:extLst>
          </p:cNvPr>
          <p:cNvSpPr txBox="1"/>
          <p:nvPr/>
        </p:nvSpPr>
        <p:spPr>
          <a:xfrm>
            <a:off x="4975979" y="4751342"/>
            <a:ext cx="266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Setting reminder</a:t>
            </a:r>
          </a:p>
        </p:txBody>
      </p:sp>
    </p:spTree>
    <p:extLst>
      <p:ext uri="{BB962C8B-B14F-4D97-AF65-F5344CB8AC3E}">
        <p14:creationId xmlns:p14="http://schemas.microsoft.com/office/powerpoint/2010/main" val="2933369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45" name="Google Shape;345;p32"/>
          <p:cNvGrpSpPr/>
          <p:nvPr/>
        </p:nvGrpSpPr>
        <p:grpSpPr>
          <a:xfrm>
            <a:off x="1015143" y="589991"/>
            <a:ext cx="1928605" cy="4000309"/>
            <a:chOff x="2547150" y="238125"/>
            <a:chExt cx="2525675" cy="5238750"/>
          </a:xfrm>
        </p:grpSpPr>
        <p:sp>
          <p:nvSpPr>
            <p:cNvPr id="346" name="Google Shape;34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C39EEB0-C481-D256-96CC-195D8995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07" y="962905"/>
            <a:ext cx="1880269" cy="3266355"/>
          </a:xfrm>
          <a:prstGeom prst="rect">
            <a:avLst/>
          </a:prstGeom>
        </p:spPr>
      </p:pic>
      <p:grpSp>
        <p:nvGrpSpPr>
          <p:cNvPr id="5" name="Google Shape;345;p32">
            <a:extLst>
              <a:ext uri="{FF2B5EF4-FFF2-40B4-BE49-F238E27FC236}">
                <a16:creationId xmlns:a16="http://schemas.microsoft.com/office/drawing/2014/main" id="{68A64D4C-7FBF-AB15-87A6-BFE39D86DF1B}"/>
              </a:ext>
            </a:extLst>
          </p:cNvPr>
          <p:cNvGrpSpPr/>
          <p:nvPr/>
        </p:nvGrpSpPr>
        <p:grpSpPr>
          <a:xfrm>
            <a:off x="5163480" y="589991"/>
            <a:ext cx="1928605" cy="4000309"/>
            <a:chOff x="2547150" y="238125"/>
            <a:chExt cx="2525675" cy="5238750"/>
          </a:xfrm>
        </p:grpSpPr>
        <p:sp>
          <p:nvSpPr>
            <p:cNvPr id="6" name="Google Shape;346;p32">
              <a:extLst>
                <a:ext uri="{FF2B5EF4-FFF2-40B4-BE49-F238E27FC236}">
                  <a16:creationId xmlns:a16="http://schemas.microsoft.com/office/drawing/2014/main" id="{ADCE8194-591E-E945-8D7D-6D01CAD339B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7;p32">
              <a:extLst>
                <a:ext uri="{FF2B5EF4-FFF2-40B4-BE49-F238E27FC236}">
                  <a16:creationId xmlns:a16="http://schemas.microsoft.com/office/drawing/2014/main" id="{6E5C023C-12B2-C355-0716-B5802C0B32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;p32">
              <a:extLst>
                <a:ext uri="{FF2B5EF4-FFF2-40B4-BE49-F238E27FC236}">
                  <a16:creationId xmlns:a16="http://schemas.microsoft.com/office/drawing/2014/main" id="{5E97F592-9D3D-ADA0-7C0C-F1DF29888EF5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9;p32">
              <a:extLst>
                <a:ext uri="{FF2B5EF4-FFF2-40B4-BE49-F238E27FC236}">
                  <a16:creationId xmlns:a16="http://schemas.microsoft.com/office/drawing/2014/main" id="{DB11CDB8-42EC-7E49-5D7D-5D2186451AF0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5E03B-DECA-4E01-2D45-AC1AF50F5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361" y="939787"/>
            <a:ext cx="1899724" cy="3274946"/>
          </a:xfrm>
          <a:prstGeom prst="rect">
            <a:avLst/>
          </a:prstGeom>
        </p:spPr>
      </p:pic>
      <p:grpSp>
        <p:nvGrpSpPr>
          <p:cNvPr id="18" name="Google Shape;757;p48">
            <a:extLst>
              <a:ext uri="{FF2B5EF4-FFF2-40B4-BE49-F238E27FC236}">
                <a16:creationId xmlns:a16="http://schemas.microsoft.com/office/drawing/2014/main" id="{B0D55765-4593-6A1E-FA64-7186ED321BF8}"/>
              </a:ext>
            </a:extLst>
          </p:cNvPr>
          <p:cNvGrpSpPr/>
          <p:nvPr/>
        </p:nvGrpSpPr>
        <p:grpSpPr>
          <a:xfrm>
            <a:off x="7977389" y="318695"/>
            <a:ext cx="899848" cy="857399"/>
            <a:chOff x="6660750" y="298550"/>
            <a:chExt cx="396900" cy="396300"/>
          </a:xfrm>
        </p:grpSpPr>
        <p:sp>
          <p:nvSpPr>
            <p:cNvPr id="19" name="Google Shape;758;p48">
              <a:extLst>
                <a:ext uri="{FF2B5EF4-FFF2-40B4-BE49-F238E27FC236}">
                  <a16:creationId xmlns:a16="http://schemas.microsoft.com/office/drawing/2014/main" id="{565C9E78-0243-3151-3C79-BFC53E1193A9}"/>
                </a:ext>
              </a:extLst>
            </p:cNvPr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9;p48">
              <a:extLst>
                <a:ext uri="{FF2B5EF4-FFF2-40B4-BE49-F238E27FC236}">
                  <a16:creationId xmlns:a16="http://schemas.microsoft.com/office/drawing/2014/main" id="{68A80DB2-3A29-BCBB-1546-0EC7223F4A8B}"/>
                </a:ext>
              </a:extLst>
            </p:cNvPr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E0582F-E8D6-B963-1211-B68F15612FED}"/>
              </a:ext>
            </a:extLst>
          </p:cNvPr>
          <p:cNvSpPr txBox="1"/>
          <p:nvPr/>
        </p:nvSpPr>
        <p:spPr>
          <a:xfrm>
            <a:off x="873362" y="4754312"/>
            <a:ext cx="258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Setting time for reminder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5B3B05-5C08-D0BD-B8A0-83A6AE6A566E}"/>
              </a:ext>
            </a:extLst>
          </p:cNvPr>
          <p:cNvSpPr txBox="1"/>
          <p:nvPr/>
        </p:nvSpPr>
        <p:spPr>
          <a:xfrm>
            <a:off x="5163480" y="4786207"/>
            <a:ext cx="298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Personalized Notification</a:t>
            </a:r>
          </a:p>
        </p:txBody>
      </p:sp>
    </p:spTree>
    <p:extLst>
      <p:ext uri="{BB962C8B-B14F-4D97-AF65-F5344CB8AC3E}">
        <p14:creationId xmlns:p14="http://schemas.microsoft.com/office/powerpoint/2010/main" val="424863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ACAF-1A28-DF38-B5EC-D41C2FA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Problem 4 – Snap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4824E-B1C4-4B4C-9ED9-3ECBE9170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1749175"/>
            <a:ext cx="2576574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About the Feature:</a:t>
            </a:r>
          </a:p>
          <a:p>
            <a:r>
              <a:rPr lang="en-US" dirty="0"/>
              <a:t>Snap Map allows to view the location of your friends.</a:t>
            </a:r>
          </a:p>
          <a:p>
            <a:r>
              <a:rPr lang="en-US" dirty="0"/>
              <a:t>It also displays the most trending locations near you</a:t>
            </a:r>
          </a:p>
          <a:p>
            <a:r>
              <a:rPr lang="en-US" dirty="0"/>
              <a:t>Shows a list of places around the location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C31E6-1342-6DBF-E2F1-AA6202EE081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19597" y="1749175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Issue:</a:t>
            </a:r>
          </a:p>
          <a:p>
            <a:r>
              <a:rPr lang="en-US" dirty="0"/>
              <a:t>The map search is too complicated</a:t>
            </a:r>
          </a:p>
          <a:p>
            <a:r>
              <a:rPr lang="en-US" dirty="0"/>
              <a:t>Displays random places on search based on trends</a:t>
            </a:r>
          </a:p>
          <a:p>
            <a:r>
              <a:rPr lang="en-US" dirty="0"/>
              <a:t>Places are not listed on any order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BF332-F76F-F639-0F9A-CB3A827EEAF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24052" y="1749175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Solution:</a:t>
            </a:r>
          </a:p>
          <a:p>
            <a:r>
              <a:rPr lang="en-US" dirty="0"/>
              <a:t>Create a display of places in sorted order</a:t>
            </a:r>
          </a:p>
          <a:p>
            <a:r>
              <a:rPr lang="en-US" dirty="0"/>
              <a:t>Show places visited by my friends first to make it more personalized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AA3CE-4D97-AF81-9722-56FF1FA6F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9" name="Google Shape;726;p48">
            <a:extLst>
              <a:ext uri="{FF2B5EF4-FFF2-40B4-BE49-F238E27FC236}">
                <a16:creationId xmlns:a16="http://schemas.microsoft.com/office/drawing/2014/main" id="{9AAECD85-EEEA-33BD-EB66-A4DCEA3BC7D2}"/>
              </a:ext>
            </a:extLst>
          </p:cNvPr>
          <p:cNvGrpSpPr/>
          <p:nvPr/>
        </p:nvGrpSpPr>
        <p:grpSpPr>
          <a:xfrm>
            <a:off x="7991061" y="357140"/>
            <a:ext cx="878950" cy="815341"/>
            <a:chOff x="3918650" y="293075"/>
            <a:chExt cx="488500" cy="412775"/>
          </a:xfrm>
        </p:grpSpPr>
        <p:sp>
          <p:nvSpPr>
            <p:cNvPr id="10" name="Google Shape;727;p48">
              <a:extLst>
                <a:ext uri="{FF2B5EF4-FFF2-40B4-BE49-F238E27FC236}">
                  <a16:creationId xmlns:a16="http://schemas.microsoft.com/office/drawing/2014/main" id="{C4C54483-ED26-FD1F-ABFC-C5D0FA97D5AB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8;p48">
              <a:extLst>
                <a:ext uri="{FF2B5EF4-FFF2-40B4-BE49-F238E27FC236}">
                  <a16:creationId xmlns:a16="http://schemas.microsoft.com/office/drawing/2014/main" id="{9BD3B70E-3908-55EC-1F6D-DFECA8FCD064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9;p48">
              <a:extLst>
                <a:ext uri="{FF2B5EF4-FFF2-40B4-BE49-F238E27FC236}">
                  <a16:creationId xmlns:a16="http://schemas.microsoft.com/office/drawing/2014/main" id="{313B5097-9BC0-345C-68BE-0C97E804409B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1469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45" name="Google Shape;345;p32"/>
          <p:cNvGrpSpPr/>
          <p:nvPr/>
        </p:nvGrpSpPr>
        <p:grpSpPr>
          <a:xfrm>
            <a:off x="1001185" y="731620"/>
            <a:ext cx="1928605" cy="4000309"/>
            <a:chOff x="2547150" y="238125"/>
            <a:chExt cx="2525675" cy="5238750"/>
          </a:xfrm>
        </p:grpSpPr>
        <p:sp>
          <p:nvSpPr>
            <p:cNvPr id="346" name="Google Shape;34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CD51A0-66A8-BBC4-53A0-B6AD25B6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56" y="1098367"/>
            <a:ext cx="1804829" cy="3270531"/>
          </a:xfrm>
          <a:prstGeom prst="rect">
            <a:avLst/>
          </a:prstGeom>
        </p:spPr>
      </p:pic>
      <p:grpSp>
        <p:nvGrpSpPr>
          <p:cNvPr id="3" name="Google Shape;345;p32">
            <a:extLst>
              <a:ext uri="{FF2B5EF4-FFF2-40B4-BE49-F238E27FC236}">
                <a16:creationId xmlns:a16="http://schemas.microsoft.com/office/drawing/2014/main" id="{2DC06A32-1189-D367-63B6-86DC0A9B8E7D}"/>
              </a:ext>
            </a:extLst>
          </p:cNvPr>
          <p:cNvGrpSpPr/>
          <p:nvPr/>
        </p:nvGrpSpPr>
        <p:grpSpPr>
          <a:xfrm>
            <a:off x="4976072" y="731620"/>
            <a:ext cx="1928605" cy="4000309"/>
            <a:chOff x="2547150" y="238125"/>
            <a:chExt cx="2525675" cy="5238750"/>
          </a:xfrm>
        </p:grpSpPr>
        <p:sp>
          <p:nvSpPr>
            <p:cNvPr id="10" name="Google Shape;346;p32">
              <a:extLst>
                <a:ext uri="{FF2B5EF4-FFF2-40B4-BE49-F238E27FC236}">
                  <a16:creationId xmlns:a16="http://schemas.microsoft.com/office/drawing/2014/main" id="{9C7FAD40-DF62-46E5-5A27-8FF562241C94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7;p32">
              <a:extLst>
                <a:ext uri="{FF2B5EF4-FFF2-40B4-BE49-F238E27FC236}">
                  <a16:creationId xmlns:a16="http://schemas.microsoft.com/office/drawing/2014/main" id="{0081C50A-7531-CC31-EC5C-5033C8DFCC6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8;p32">
              <a:extLst>
                <a:ext uri="{FF2B5EF4-FFF2-40B4-BE49-F238E27FC236}">
                  <a16:creationId xmlns:a16="http://schemas.microsoft.com/office/drawing/2014/main" id="{DB6269F2-32E2-4AC9-1B67-3977BE375ADD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9;p32">
              <a:extLst>
                <a:ext uri="{FF2B5EF4-FFF2-40B4-BE49-F238E27FC236}">
                  <a16:creationId xmlns:a16="http://schemas.microsoft.com/office/drawing/2014/main" id="{A6FE5282-6847-79B9-79FF-86494A2E81B8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76BE714-DC08-53EF-0350-10B0EF29020F}"/>
              </a:ext>
            </a:extLst>
          </p:cNvPr>
          <p:cNvSpPr/>
          <p:nvPr/>
        </p:nvSpPr>
        <p:spPr>
          <a:xfrm>
            <a:off x="5068957" y="1151388"/>
            <a:ext cx="1746837" cy="379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   </a:t>
            </a:r>
            <a:r>
              <a:rPr lang="en-US" sz="1200" dirty="0">
                <a:solidFill>
                  <a:sysClr val="windowText" lastClr="000000"/>
                </a:solidFill>
              </a:rPr>
              <a:t>Search for places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ABE54-F1A9-4CC8-4B5A-6747900F54B6}"/>
              </a:ext>
            </a:extLst>
          </p:cNvPr>
          <p:cNvSpPr/>
          <p:nvPr/>
        </p:nvSpPr>
        <p:spPr>
          <a:xfrm>
            <a:off x="5068957" y="1610139"/>
            <a:ext cx="1746837" cy="2728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 useBgFill="1">
        <p:nvSpPr>
          <p:cNvPr id="18" name="Oval 17">
            <a:extLst>
              <a:ext uri="{FF2B5EF4-FFF2-40B4-BE49-F238E27FC236}">
                <a16:creationId xmlns:a16="http://schemas.microsoft.com/office/drawing/2014/main" id="{19C9BBB9-CC62-8D8B-2003-C1F3F8D36029}"/>
              </a:ext>
            </a:extLst>
          </p:cNvPr>
          <p:cNvSpPr/>
          <p:nvPr/>
        </p:nvSpPr>
        <p:spPr>
          <a:xfrm>
            <a:off x="5109630" y="2101912"/>
            <a:ext cx="288234" cy="290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>
            <a:extLst>
              <a:ext uri="{FF2B5EF4-FFF2-40B4-BE49-F238E27FC236}">
                <a16:creationId xmlns:a16="http://schemas.microsoft.com/office/drawing/2014/main" id="{9D8B776F-A2A2-920C-728C-3B9A8C56795E}"/>
              </a:ext>
            </a:extLst>
          </p:cNvPr>
          <p:cNvSpPr/>
          <p:nvPr/>
        </p:nvSpPr>
        <p:spPr>
          <a:xfrm>
            <a:off x="5109630" y="3269839"/>
            <a:ext cx="288234" cy="290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E3C32067-F46C-DA83-ECCF-CA35F01D5D95}"/>
              </a:ext>
            </a:extLst>
          </p:cNvPr>
          <p:cNvSpPr/>
          <p:nvPr/>
        </p:nvSpPr>
        <p:spPr>
          <a:xfrm>
            <a:off x="5109630" y="2880153"/>
            <a:ext cx="288234" cy="290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Oval 20">
            <a:extLst>
              <a:ext uri="{FF2B5EF4-FFF2-40B4-BE49-F238E27FC236}">
                <a16:creationId xmlns:a16="http://schemas.microsoft.com/office/drawing/2014/main" id="{3EDD6E1B-9CD0-26A0-7D44-4B1AC583EFF4}"/>
              </a:ext>
            </a:extLst>
          </p:cNvPr>
          <p:cNvSpPr/>
          <p:nvPr/>
        </p:nvSpPr>
        <p:spPr>
          <a:xfrm>
            <a:off x="5109630" y="2506186"/>
            <a:ext cx="288234" cy="290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Oval 21">
            <a:extLst>
              <a:ext uri="{FF2B5EF4-FFF2-40B4-BE49-F238E27FC236}">
                <a16:creationId xmlns:a16="http://schemas.microsoft.com/office/drawing/2014/main" id="{83424D43-5C46-4E84-C907-7E26104C5B0A}"/>
              </a:ext>
            </a:extLst>
          </p:cNvPr>
          <p:cNvSpPr/>
          <p:nvPr/>
        </p:nvSpPr>
        <p:spPr>
          <a:xfrm>
            <a:off x="5109630" y="3696391"/>
            <a:ext cx="288234" cy="290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33591E62-E2D4-04E8-D148-2979B885E749}"/>
              </a:ext>
            </a:extLst>
          </p:cNvPr>
          <p:cNvSpPr/>
          <p:nvPr/>
        </p:nvSpPr>
        <p:spPr>
          <a:xfrm>
            <a:off x="5109630" y="1671513"/>
            <a:ext cx="288234" cy="290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Magnifying glass outline">
            <a:extLst>
              <a:ext uri="{FF2B5EF4-FFF2-40B4-BE49-F238E27FC236}">
                <a16:creationId xmlns:a16="http://schemas.microsoft.com/office/drawing/2014/main" id="{E5206CA4-8D5A-57E9-4B3A-69CDE7039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2480" y="1181083"/>
            <a:ext cx="287428" cy="2874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229288-BDCE-5919-8A8D-62E7AEFA0DF2}"/>
              </a:ext>
            </a:extLst>
          </p:cNvPr>
          <p:cNvSpPr txBox="1"/>
          <p:nvPr/>
        </p:nvSpPr>
        <p:spPr>
          <a:xfrm>
            <a:off x="5490749" y="1671513"/>
            <a:ext cx="106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Coney Island park</a:t>
            </a:r>
          </a:p>
          <a:p>
            <a:r>
              <a:rPr lang="en-US" sz="800" dirty="0"/>
              <a:t>3.2 miles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7380C9-57E4-4AED-9034-3226CFC174BC}"/>
              </a:ext>
            </a:extLst>
          </p:cNvPr>
          <p:cNvSpPr txBox="1"/>
          <p:nvPr/>
        </p:nvSpPr>
        <p:spPr>
          <a:xfrm>
            <a:off x="5439385" y="2430716"/>
            <a:ext cx="121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Brooklyn bagels </a:t>
            </a:r>
          </a:p>
          <a:p>
            <a:r>
              <a:rPr lang="en-US" sz="800" dirty="0"/>
              <a:t>5.4 miles</a:t>
            </a:r>
          </a:p>
          <a:p>
            <a:r>
              <a:rPr lang="en-US" sz="800" dirty="0"/>
              <a:t>Visited by 4+ friends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2E4C85-8AED-4F06-41CA-E8407FE86DAB}"/>
              </a:ext>
            </a:extLst>
          </p:cNvPr>
          <p:cNvSpPr txBox="1"/>
          <p:nvPr/>
        </p:nvSpPr>
        <p:spPr>
          <a:xfrm>
            <a:off x="5497954" y="2096903"/>
            <a:ext cx="106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Starbucks</a:t>
            </a:r>
          </a:p>
          <a:p>
            <a:r>
              <a:rPr lang="en-US" sz="800" dirty="0"/>
              <a:t>4 miles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B601A3-ECD9-6091-4C26-8C2986AD37DF}"/>
              </a:ext>
            </a:extLst>
          </p:cNvPr>
          <p:cNvSpPr txBox="1"/>
          <p:nvPr/>
        </p:nvSpPr>
        <p:spPr>
          <a:xfrm>
            <a:off x="5481671" y="2852598"/>
            <a:ext cx="106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Friends building</a:t>
            </a:r>
          </a:p>
          <a:p>
            <a:r>
              <a:rPr lang="en-US" sz="800" dirty="0"/>
              <a:t>7.5 miles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1C6028-4AD3-9879-B61A-13D4A43C96CC}"/>
              </a:ext>
            </a:extLst>
          </p:cNvPr>
          <p:cNvSpPr txBox="1"/>
          <p:nvPr/>
        </p:nvSpPr>
        <p:spPr>
          <a:xfrm>
            <a:off x="5481672" y="3234616"/>
            <a:ext cx="106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Central park</a:t>
            </a:r>
          </a:p>
          <a:p>
            <a:r>
              <a:rPr lang="en-US" sz="800" dirty="0"/>
              <a:t>13.2 miles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02F10A-E16F-C48B-FBB4-450B02AA182C}"/>
              </a:ext>
            </a:extLst>
          </p:cNvPr>
          <p:cNvSpPr txBox="1"/>
          <p:nvPr/>
        </p:nvSpPr>
        <p:spPr>
          <a:xfrm>
            <a:off x="5481673" y="3696391"/>
            <a:ext cx="106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Statue of Liberty</a:t>
            </a:r>
          </a:p>
          <a:p>
            <a:r>
              <a:rPr lang="en-US" sz="800" dirty="0"/>
              <a:t>18 miles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C37A3E-E778-DD43-B204-746BC4E3282A}"/>
              </a:ext>
            </a:extLst>
          </p:cNvPr>
          <p:cNvSpPr/>
          <p:nvPr/>
        </p:nvSpPr>
        <p:spPr>
          <a:xfrm>
            <a:off x="5109630" y="4042520"/>
            <a:ext cx="1706164" cy="295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Options</a:t>
            </a:r>
          </a:p>
        </p:txBody>
      </p:sp>
      <p:grpSp>
        <p:nvGrpSpPr>
          <p:cNvPr id="40" name="Google Shape;726;p48">
            <a:extLst>
              <a:ext uri="{FF2B5EF4-FFF2-40B4-BE49-F238E27FC236}">
                <a16:creationId xmlns:a16="http://schemas.microsoft.com/office/drawing/2014/main" id="{4A0F7918-DFD2-80D8-54E8-8E5084D60224}"/>
              </a:ext>
            </a:extLst>
          </p:cNvPr>
          <p:cNvGrpSpPr/>
          <p:nvPr/>
        </p:nvGrpSpPr>
        <p:grpSpPr>
          <a:xfrm>
            <a:off x="7991061" y="357140"/>
            <a:ext cx="878950" cy="815341"/>
            <a:chOff x="3918650" y="293075"/>
            <a:chExt cx="488500" cy="412775"/>
          </a:xfrm>
        </p:grpSpPr>
        <p:sp>
          <p:nvSpPr>
            <p:cNvPr id="41" name="Google Shape;727;p48">
              <a:extLst>
                <a:ext uri="{FF2B5EF4-FFF2-40B4-BE49-F238E27FC236}">
                  <a16:creationId xmlns:a16="http://schemas.microsoft.com/office/drawing/2014/main" id="{D3137855-588F-C60A-D442-FCA6CD4B6A01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8;p48">
              <a:extLst>
                <a:ext uri="{FF2B5EF4-FFF2-40B4-BE49-F238E27FC236}">
                  <a16:creationId xmlns:a16="http://schemas.microsoft.com/office/drawing/2014/main" id="{DAD25939-34F3-C2B1-9F7F-990475444C17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9;p48">
              <a:extLst>
                <a:ext uri="{FF2B5EF4-FFF2-40B4-BE49-F238E27FC236}">
                  <a16:creationId xmlns:a16="http://schemas.microsoft.com/office/drawing/2014/main" id="{30800753-C6EC-FF57-2BFE-56D84CC10CBB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CAA1CEC-F6BB-12AE-D617-ED20AAF87D14}"/>
              </a:ext>
            </a:extLst>
          </p:cNvPr>
          <p:cNvSpPr txBox="1"/>
          <p:nvPr/>
        </p:nvSpPr>
        <p:spPr>
          <a:xfrm>
            <a:off x="1196224" y="4790899"/>
            <a:ext cx="2253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Actual design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25B3B7-EB77-1E25-1E8E-4D0E7902A438}"/>
              </a:ext>
            </a:extLst>
          </p:cNvPr>
          <p:cNvSpPr txBox="1"/>
          <p:nvPr/>
        </p:nvSpPr>
        <p:spPr>
          <a:xfrm>
            <a:off x="5109630" y="4780334"/>
            <a:ext cx="170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Proposed design</a:t>
            </a:r>
          </a:p>
        </p:txBody>
      </p:sp>
    </p:spTree>
    <p:extLst>
      <p:ext uri="{BB962C8B-B14F-4D97-AF65-F5344CB8AC3E}">
        <p14:creationId xmlns:p14="http://schemas.microsoft.com/office/powerpoint/2010/main" val="2167334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ACAF-1A28-DF38-B5EC-D41C2FA1B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593487"/>
            <a:ext cx="6866100" cy="857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Problem 5 – Data and Battery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4824E-B1C4-4B4C-9ED9-3ECBE9170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1749175"/>
            <a:ext cx="2576574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About :</a:t>
            </a:r>
          </a:p>
          <a:p>
            <a:r>
              <a:rPr lang="en-US" dirty="0"/>
              <a:t>Snapchat filters can be used only when there’s an internet connection</a:t>
            </a:r>
          </a:p>
          <a:p>
            <a:r>
              <a:rPr lang="en-US" dirty="0"/>
              <a:t>Video and map features always on leads to more battery usage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C31E6-1342-6DBF-E2F1-AA6202EE081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19597" y="1749175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Issue:</a:t>
            </a:r>
          </a:p>
          <a:p>
            <a:r>
              <a:rPr lang="en-US" dirty="0"/>
              <a:t>Some filters takes too much of data</a:t>
            </a:r>
          </a:p>
          <a:p>
            <a:r>
              <a:rPr lang="en-US" dirty="0"/>
              <a:t>Limited offline filters</a:t>
            </a:r>
          </a:p>
          <a:p>
            <a:r>
              <a:rPr lang="en-US" dirty="0"/>
              <a:t>Drains battery faster than normal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BF332-F76F-F639-0F9A-CB3A827EEAF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24052" y="1749175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Solution:</a:t>
            </a:r>
          </a:p>
          <a:p>
            <a:r>
              <a:rPr lang="en-US" dirty="0"/>
              <a:t>Develop more offline filters</a:t>
            </a:r>
          </a:p>
          <a:p>
            <a:r>
              <a:rPr lang="en-US" dirty="0"/>
              <a:t>Optimize the app to reduce battery usage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AA3CE-4D97-AF81-9722-56FF1FA6F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7" name="Google Shape;893;p48">
            <a:extLst>
              <a:ext uri="{FF2B5EF4-FFF2-40B4-BE49-F238E27FC236}">
                <a16:creationId xmlns:a16="http://schemas.microsoft.com/office/drawing/2014/main" id="{7B4A81F0-4C5C-07AF-8FE1-4CB1BC4403AC}"/>
              </a:ext>
            </a:extLst>
          </p:cNvPr>
          <p:cNvGrpSpPr/>
          <p:nvPr/>
        </p:nvGrpSpPr>
        <p:grpSpPr>
          <a:xfrm>
            <a:off x="8071779" y="387625"/>
            <a:ext cx="818571" cy="717691"/>
            <a:chOff x="3936375" y="3703750"/>
            <a:chExt cx="453050" cy="332175"/>
          </a:xfrm>
        </p:grpSpPr>
        <p:sp>
          <p:nvSpPr>
            <p:cNvPr id="9" name="Google Shape;894;p48">
              <a:extLst>
                <a:ext uri="{FF2B5EF4-FFF2-40B4-BE49-F238E27FC236}">
                  <a16:creationId xmlns:a16="http://schemas.microsoft.com/office/drawing/2014/main" id="{70EF845D-6CF6-A4D5-F5E8-DCE4E397EC70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5;p48">
              <a:extLst>
                <a:ext uri="{FF2B5EF4-FFF2-40B4-BE49-F238E27FC236}">
                  <a16:creationId xmlns:a16="http://schemas.microsoft.com/office/drawing/2014/main" id="{54AC5B2D-112B-9E23-22A6-64115F4AAC2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6;p48">
              <a:extLst>
                <a:ext uri="{FF2B5EF4-FFF2-40B4-BE49-F238E27FC236}">
                  <a16:creationId xmlns:a16="http://schemas.microsoft.com/office/drawing/2014/main" id="{F97F3AC1-2C9F-F6F8-346E-7572F31675B3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7;p48">
              <a:extLst>
                <a:ext uri="{FF2B5EF4-FFF2-40B4-BE49-F238E27FC236}">
                  <a16:creationId xmlns:a16="http://schemas.microsoft.com/office/drawing/2014/main" id="{FD35A234-11DF-F865-FAAE-E3A119D28831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8;p48">
              <a:extLst>
                <a:ext uri="{FF2B5EF4-FFF2-40B4-BE49-F238E27FC236}">
                  <a16:creationId xmlns:a16="http://schemas.microsoft.com/office/drawing/2014/main" id="{AA678138-3951-193E-BD5A-227E4CC61718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188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ctrTitle" idx="4294967295"/>
          </p:nvPr>
        </p:nvSpPr>
        <p:spPr>
          <a:xfrm>
            <a:off x="747606" y="1459438"/>
            <a:ext cx="4396553" cy="8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What is Snapchat??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4294967295"/>
          </p:nvPr>
        </p:nvSpPr>
        <p:spPr>
          <a:xfrm>
            <a:off x="547000" y="2434463"/>
            <a:ext cx="4977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effectLst/>
                <a:latin typeface="Raleway" pitchFamily="2" charset="77"/>
              </a:rPr>
              <a:t>American multimedia instant messaging app and service developed by Snap Inc.</a:t>
            </a:r>
          </a:p>
          <a:p>
            <a:r>
              <a:rPr lang="en-US" sz="1800" dirty="0">
                <a:effectLst/>
                <a:latin typeface="Raleway" pitchFamily="2" charset="77"/>
              </a:rPr>
              <a:t> Roughly 150 million people use Snapchat every day</a:t>
            </a:r>
          </a:p>
          <a:p>
            <a:r>
              <a:rPr lang="en-US" dirty="0">
                <a:latin typeface="Raleway" pitchFamily="2" charset="77"/>
              </a:rPr>
              <a:t>C</a:t>
            </a:r>
            <a:r>
              <a:rPr lang="en-US" sz="1800" dirty="0">
                <a:effectLst/>
                <a:latin typeface="Raleway" pitchFamily="2" charset="77"/>
              </a:rPr>
              <a:t>onsume around 800 hours of video per second .</a:t>
            </a:r>
            <a:endParaRPr lang="en-US" dirty="0">
              <a:effectLst/>
              <a:latin typeface="Raleway" pitchFamily="2" charset="77"/>
            </a:endParaRPr>
          </a:p>
          <a:p>
            <a:endParaRPr lang="en-US" dirty="0">
              <a:effectLst/>
              <a:latin typeface="Raleway" pitchFamily="2" charset="77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 descr="A yellow and black logo&#10;&#10;Description automatically generated">
            <a:extLst>
              <a:ext uri="{FF2B5EF4-FFF2-40B4-BE49-F238E27FC236}">
                <a16:creationId xmlns:a16="http://schemas.microsoft.com/office/drawing/2014/main" id="{1E513307-55E1-EBA5-D509-2C0C4730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65389" y="176135"/>
            <a:ext cx="960932" cy="960932"/>
          </a:xfrm>
          <a:prstGeom prst="rect">
            <a:avLst/>
          </a:prstGeom>
        </p:spPr>
      </p:pic>
      <p:pic>
        <p:nvPicPr>
          <p:cNvPr id="4" name="Picture 3" descr="A person and a dog&#10;&#10;Description automatically generated">
            <a:extLst>
              <a:ext uri="{FF2B5EF4-FFF2-40B4-BE49-F238E27FC236}">
                <a16:creationId xmlns:a16="http://schemas.microsoft.com/office/drawing/2014/main" id="{304CCE51-4E18-1674-3E5C-FF4366B79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754" y="735885"/>
            <a:ext cx="2170481" cy="36717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ACAF-1A28-DF38-B5EC-D41C2FA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Problem 6 – Privacy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4824E-B1C4-4B4C-9ED9-3ECBE9170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1749175"/>
            <a:ext cx="2576574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About :</a:t>
            </a:r>
          </a:p>
          <a:p>
            <a:r>
              <a:rPr lang="en-US" dirty="0"/>
              <a:t>Photos and videos – viewed only once by default</a:t>
            </a:r>
          </a:p>
          <a:p>
            <a:r>
              <a:rPr lang="en-US" dirty="0"/>
              <a:t>No storing of chats</a:t>
            </a:r>
          </a:p>
          <a:p>
            <a:r>
              <a:rPr lang="en-US" dirty="0"/>
              <a:t>Complicated privacy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C31E6-1342-6DBF-E2F1-AA6202EE081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19597" y="1749175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Issue:</a:t>
            </a:r>
          </a:p>
          <a:p>
            <a:r>
              <a:rPr lang="en-US" dirty="0"/>
              <a:t>Inappropriate photos or videos could be sent</a:t>
            </a:r>
          </a:p>
          <a:p>
            <a:r>
              <a:rPr lang="en-US" dirty="0"/>
              <a:t>No proper control over discover section </a:t>
            </a:r>
          </a:p>
          <a:p>
            <a:r>
              <a:rPr lang="en-US" dirty="0"/>
              <a:t>Difficulty understanding privacy policies leading to possible data breaches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BF332-F76F-F639-0F9A-CB3A827EEAF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24052" y="1749175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Solution:</a:t>
            </a:r>
          </a:p>
          <a:p>
            <a:r>
              <a:rPr lang="en-US" dirty="0"/>
              <a:t>Develop a strict protocol to restrict certain age groups from viewing inappropriate content</a:t>
            </a:r>
          </a:p>
          <a:p>
            <a:r>
              <a:rPr lang="en-US" dirty="0"/>
              <a:t>Simpler policies and more control for users</a:t>
            </a:r>
          </a:p>
          <a:p>
            <a:r>
              <a:rPr lang="en-US" dirty="0"/>
              <a:t>Parental control for teenagers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AA3CE-4D97-AF81-9722-56FF1FA6F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7" name="Google Shape;927;p48">
            <a:extLst>
              <a:ext uri="{FF2B5EF4-FFF2-40B4-BE49-F238E27FC236}">
                <a16:creationId xmlns:a16="http://schemas.microsoft.com/office/drawing/2014/main" id="{6060A442-5E3F-53E9-15CB-B86CE3C497D3}"/>
              </a:ext>
            </a:extLst>
          </p:cNvPr>
          <p:cNvSpPr/>
          <p:nvPr/>
        </p:nvSpPr>
        <p:spPr>
          <a:xfrm>
            <a:off x="7986036" y="272914"/>
            <a:ext cx="932993" cy="857400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350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D270-3CC7-DE53-CE32-C3572980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553845"/>
            <a:ext cx="6866100" cy="857400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B742A-648E-2038-ABCA-9D4B88547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1289603"/>
            <a:ext cx="7416930" cy="2366100"/>
          </a:xfrm>
        </p:spPr>
        <p:txBody>
          <a:bodyPr/>
          <a:lstStyle/>
          <a:p>
            <a:r>
              <a:rPr lang="en-US" sz="1600" dirty="0"/>
              <a:t>Snapchat demonstrates human-centered design by meeting the needs of its users, which are primarily young people who want to be creative, authentic, and have fun. </a:t>
            </a:r>
          </a:p>
          <a:p>
            <a:r>
              <a:rPr lang="en-US" sz="1600" dirty="0"/>
              <a:t>Snapchat uses an iterative design process to ensure that the product is always improving and meeting the needs of its users. In general, </a:t>
            </a:r>
          </a:p>
          <a:p>
            <a:r>
              <a:rPr lang="en-US" sz="1600" dirty="0"/>
              <a:t>Snapchat is a well-designed platform that offers numerous examples of human-centered design.</a:t>
            </a:r>
          </a:p>
          <a:p>
            <a:r>
              <a:rPr lang="en-US" sz="1600" dirty="0"/>
              <a:t>However, there are a few areas where Snapchat's platform could be made more accessible, users could have more control, and it could be more transparent.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9A65-5CB8-4BF8-F2F2-ED2F3194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1434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D270-3CC7-DE53-CE32-C3572980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553845"/>
            <a:ext cx="6866100" cy="857400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B742A-648E-2038-ABCA-9D4B88547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1289603"/>
            <a:ext cx="7416930" cy="2366100"/>
          </a:xfrm>
        </p:spPr>
        <p:txBody>
          <a:bodyPr/>
          <a:lstStyle/>
          <a:p>
            <a:r>
              <a:rPr lang="en-US" sz="1600" dirty="0">
                <a:hlinkClick r:id="rId2"/>
              </a:rPr>
              <a:t>https://medium.com/@busiwalther/case-study-redesigning-snapchat-pt-2-a47ce4d8fb35</a:t>
            </a:r>
            <a:endParaRPr lang="en-US" sz="1600" dirty="0"/>
          </a:p>
          <a:p>
            <a:r>
              <a:rPr lang="en-US" dirty="0">
                <a:hlinkClick r:id="rId3"/>
              </a:rPr>
              <a:t>https://medium.com/@amrmelharony/the-rise-and-fall-of-snapchat-a-rollercoaster-journey-in-the-social-media-world-edf080446de9</a:t>
            </a:r>
            <a:endParaRPr lang="en-US" sz="1600" dirty="0"/>
          </a:p>
          <a:p>
            <a:r>
              <a:rPr lang="en-US" dirty="0"/>
              <a:t>https://</a:t>
            </a:r>
            <a:r>
              <a:rPr lang="en-US" dirty="0" err="1"/>
              <a:t>medium.muz.li</a:t>
            </a:r>
            <a:r>
              <a:rPr lang="en-US" dirty="0"/>
              <a:t>/improving-the-snapchat-experience-a-ux-case-study-ceaa54a21d88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9A65-5CB8-4BF8-F2F2-ED2F3194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7237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07DD-7D0C-E28D-A481-FF6A30EE7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1348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2"/>
          <p:cNvSpPr txBox="1">
            <a:spLocks noGrp="1"/>
          </p:cNvSpPr>
          <p:nvPr>
            <p:ph type="title"/>
          </p:nvPr>
        </p:nvSpPr>
        <p:spPr>
          <a:xfrm>
            <a:off x="922000" y="815575"/>
            <a:ext cx="728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Affordances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3" name="Google Shape;513;p4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991950" y="1637950"/>
            <a:ext cx="3515400" cy="132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latin typeface="Raleway" pitchFamily="2" charset="77"/>
              </a:rPr>
              <a:t>Photo Sharing</a:t>
            </a:r>
          </a:p>
        </p:txBody>
      </p:sp>
      <p:sp>
        <p:nvSpPr>
          <p:cNvPr id="515" name="Google Shape;515;p42"/>
          <p:cNvSpPr/>
          <p:nvPr/>
        </p:nvSpPr>
        <p:spPr>
          <a:xfrm>
            <a:off x="4652791" y="1637950"/>
            <a:ext cx="3515400" cy="132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Filters and Lenses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991950" y="3107619"/>
            <a:ext cx="3515400" cy="132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endParaRPr lang="en-US" b="1" dirty="0">
              <a:effectLst/>
              <a:latin typeface="Raleway" pitchFamily="2" charset="77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4652791" y="3107619"/>
            <a:ext cx="3515400" cy="132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  <p:sp>
        <p:nvSpPr>
          <p:cNvPr id="522" name="Google Shape;522;p42"/>
          <p:cNvSpPr/>
          <p:nvPr/>
        </p:nvSpPr>
        <p:spPr>
          <a:xfrm>
            <a:off x="3963317" y="2372724"/>
            <a:ext cx="289571" cy="3731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523" name="Google Shape;523;p42"/>
          <p:cNvSpPr/>
          <p:nvPr/>
        </p:nvSpPr>
        <p:spPr>
          <a:xfrm>
            <a:off x="4812123" y="2379175"/>
            <a:ext cx="544043" cy="366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524" name="Google Shape;524;p42"/>
          <p:cNvSpPr/>
          <p:nvPr/>
        </p:nvSpPr>
        <p:spPr>
          <a:xfrm>
            <a:off x="3934411" y="3297379"/>
            <a:ext cx="357706" cy="37163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525" name="Google Shape;525;p42"/>
          <p:cNvSpPr/>
          <p:nvPr/>
        </p:nvSpPr>
        <p:spPr>
          <a:xfrm>
            <a:off x="4907614" y="3303830"/>
            <a:ext cx="305056" cy="366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786;p48">
            <a:extLst>
              <a:ext uri="{FF2B5EF4-FFF2-40B4-BE49-F238E27FC236}">
                <a16:creationId xmlns:a16="http://schemas.microsoft.com/office/drawing/2014/main" id="{9FEF9AF0-DEAE-FF9C-A892-C2A4D64A2B26}"/>
              </a:ext>
            </a:extLst>
          </p:cNvPr>
          <p:cNvGrpSpPr/>
          <p:nvPr/>
        </p:nvGrpSpPr>
        <p:grpSpPr>
          <a:xfrm>
            <a:off x="3841005" y="3638901"/>
            <a:ext cx="349222" cy="245017"/>
            <a:chOff x="559275" y="1683950"/>
            <a:chExt cx="466500" cy="327300"/>
          </a:xfrm>
        </p:grpSpPr>
        <p:sp>
          <p:nvSpPr>
            <p:cNvPr id="3" name="Google Shape;787;p48">
              <a:extLst>
                <a:ext uri="{FF2B5EF4-FFF2-40B4-BE49-F238E27FC236}">
                  <a16:creationId xmlns:a16="http://schemas.microsoft.com/office/drawing/2014/main" id="{305575F6-9F1C-E097-F6A3-E910645C238D}"/>
                </a:ext>
              </a:extLst>
            </p:cNvPr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88;p48">
              <a:extLst>
                <a:ext uri="{FF2B5EF4-FFF2-40B4-BE49-F238E27FC236}">
                  <a16:creationId xmlns:a16="http://schemas.microsoft.com/office/drawing/2014/main" id="{B456AA88-D5B3-0E58-741E-B9857884110B}"/>
                </a:ext>
              </a:extLst>
            </p:cNvPr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3D5B99-E1A5-F670-8E1C-48AA883C65C2}"/>
              </a:ext>
            </a:extLst>
          </p:cNvPr>
          <p:cNvSpPr txBox="1"/>
          <p:nvPr/>
        </p:nvSpPr>
        <p:spPr>
          <a:xfrm>
            <a:off x="1003633" y="3195197"/>
            <a:ext cx="256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77"/>
              </a:rPr>
              <a:t>Instant Messaging</a:t>
            </a:r>
            <a:endParaRPr lang="en-US" b="1" dirty="0">
              <a:solidFill>
                <a:schemeClr val="tx1"/>
              </a:solidFill>
              <a:effectLst/>
              <a:latin typeface="Raleway" pitchFamily="2" charset="77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C6D0E-24A4-F6A7-A4D9-51B6C680F61D}"/>
              </a:ext>
            </a:extLst>
          </p:cNvPr>
          <p:cNvSpPr txBox="1"/>
          <p:nvPr/>
        </p:nvSpPr>
        <p:spPr>
          <a:xfrm>
            <a:off x="1051456" y="1945387"/>
            <a:ext cx="2832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aleway" pitchFamily="2" charset="77"/>
              </a:rPr>
              <a:t>Users may quickly capture and exchange photographs and videos with friends </a:t>
            </a:r>
          </a:p>
          <a:p>
            <a:endParaRPr lang="en-US" dirty="0"/>
          </a:p>
        </p:txBody>
      </p:sp>
      <p:grpSp>
        <p:nvGrpSpPr>
          <p:cNvPr id="7" name="Google Shape;868;p48">
            <a:extLst>
              <a:ext uri="{FF2B5EF4-FFF2-40B4-BE49-F238E27FC236}">
                <a16:creationId xmlns:a16="http://schemas.microsoft.com/office/drawing/2014/main" id="{10C90476-5E70-4BA8-41A2-EB504C9DC6CC}"/>
              </a:ext>
            </a:extLst>
          </p:cNvPr>
          <p:cNvGrpSpPr/>
          <p:nvPr/>
        </p:nvGrpSpPr>
        <p:grpSpPr>
          <a:xfrm>
            <a:off x="5134703" y="2106025"/>
            <a:ext cx="309920" cy="316302"/>
            <a:chOff x="3955900" y="2984500"/>
            <a:chExt cx="414000" cy="422525"/>
          </a:xfrm>
        </p:grpSpPr>
        <p:sp>
          <p:nvSpPr>
            <p:cNvPr id="8" name="Google Shape;869;p48">
              <a:extLst>
                <a:ext uri="{FF2B5EF4-FFF2-40B4-BE49-F238E27FC236}">
                  <a16:creationId xmlns:a16="http://schemas.microsoft.com/office/drawing/2014/main" id="{26982CD3-D4A0-1ECE-21FA-454337C1DA9F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0;p48">
              <a:extLst>
                <a:ext uri="{FF2B5EF4-FFF2-40B4-BE49-F238E27FC236}">
                  <a16:creationId xmlns:a16="http://schemas.microsoft.com/office/drawing/2014/main" id="{0EBB7245-A0EF-F08A-B11A-1832564144FB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871;p48">
              <a:extLst>
                <a:ext uri="{FF2B5EF4-FFF2-40B4-BE49-F238E27FC236}">
                  <a16:creationId xmlns:a16="http://schemas.microsoft.com/office/drawing/2014/main" id="{0150D598-688A-830D-4F9F-B65F05E74B4A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718;p48">
            <a:extLst>
              <a:ext uri="{FF2B5EF4-FFF2-40B4-BE49-F238E27FC236}">
                <a16:creationId xmlns:a16="http://schemas.microsoft.com/office/drawing/2014/main" id="{3FB1FECC-A1F6-17C6-E5AB-ACD030BB9BB7}"/>
              </a:ext>
            </a:extLst>
          </p:cNvPr>
          <p:cNvGrpSpPr/>
          <p:nvPr/>
        </p:nvGrpSpPr>
        <p:grpSpPr>
          <a:xfrm>
            <a:off x="3844497" y="2106025"/>
            <a:ext cx="332771" cy="277019"/>
            <a:chOff x="1244325" y="314425"/>
            <a:chExt cx="444525" cy="370050"/>
          </a:xfrm>
        </p:grpSpPr>
        <p:sp>
          <p:nvSpPr>
            <p:cNvPr id="12" name="Google Shape;719;p48">
              <a:extLst>
                <a:ext uri="{FF2B5EF4-FFF2-40B4-BE49-F238E27FC236}">
                  <a16:creationId xmlns:a16="http://schemas.microsoft.com/office/drawing/2014/main" id="{20F09095-7CF9-FBA1-AC71-589C121C16FD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0;p48">
              <a:extLst>
                <a:ext uri="{FF2B5EF4-FFF2-40B4-BE49-F238E27FC236}">
                  <a16:creationId xmlns:a16="http://schemas.microsoft.com/office/drawing/2014/main" id="{CDADC367-9821-5101-18A6-0CFD52DD95B7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21;p48">
            <a:extLst>
              <a:ext uri="{FF2B5EF4-FFF2-40B4-BE49-F238E27FC236}">
                <a16:creationId xmlns:a16="http://schemas.microsoft.com/office/drawing/2014/main" id="{D847AE70-31B5-C846-98B1-3446BCC0C226}"/>
              </a:ext>
            </a:extLst>
          </p:cNvPr>
          <p:cNvGrpSpPr/>
          <p:nvPr/>
        </p:nvGrpSpPr>
        <p:grpSpPr>
          <a:xfrm>
            <a:off x="5093781" y="3631584"/>
            <a:ext cx="318155" cy="279752"/>
            <a:chOff x="1928175" y="312600"/>
            <a:chExt cx="425000" cy="373700"/>
          </a:xfrm>
        </p:grpSpPr>
        <p:sp>
          <p:nvSpPr>
            <p:cNvPr id="15" name="Google Shape;722;p48">
              <a:extLst>
                <a:ext uri="{FF2B5EF4-FFF2-40B4-BE49-F238E27FC236}">
                  <a16:creationId xmlns:a16="http://schemas.microsoft.com/office/drawing/2014/main" id="{6FC16CDF-E495-7F90-B2FB-B0F51F86BFC2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3;p48">
              <a:extLst>
                <a:ext uri="{FF2B5EF4-FFF2-40B4-BE49-F238E27FC236}">
                  <a16:creationId xmlns:a16="http://schemas.microsoft.com/office/drawing/2014/main" id="{48AC42B6-5DB9-81EA-083F-3621D7918D03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96A83C-0554-0C74-3AB7-1C28BC93081B}"/>
              </a:ext>
            </a:extLst>
          </p:cNvPr>
          <p:cNvSpPr txBox="1"/>
          <p:nvPr/>
        </p:nvSpPr>
        <p:spPr>
          <a:xfrm>
            <a:off x="1102107" y="3478012"/>
            <a:ext cx="2390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aleway" pitchFamily="2" charset="77"/>
              </a:rPr>
              <a:t>C</a:t>
            </a:r>
            <a:r>
              <a:rPr lang="en-US" dirty="0">
                <a:solidFill>
                  <a:schemeClr val="tx1"/>
                </a:solidFill>
                <a:effectLst/>
                <a:latin typeface="Raleway" pitchFamily="2" charset="77"/>
              </a:rPr>
              <a:t>ommunicate with friends in real-time chats and send text messages</a:t>
            </a:r>
            <a:endParaRPr lang="en-US" sz="1100" dirty="0">
              <a:solidFill>
                <a:schemeClr val="tx1"/>
              </a:solidFill>
              <a:effectLst/>
              <a:latin typeface="Raleway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AA4E4-3A6A-0F6C-C069-1AB7DBE432F5}"/>
              </a:ext>
            </a:extLst>
          </p:cNvPr>
          <p:cNvSpPr txBox="1"/>
          <p:nvPr/>
        </p:nvSpPr>
        <p:spPr>
          <a:xfrm>
            <a:off x="5611467" y="1945387"/>
            <a:ext cx="2532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A</a:t>
            </a:r>
            <a:r>
              <a:rPr lang="en-US" dirty="0">
                <a:effectLst/>
                <a:latin typeface="Raleway" pitchFamily="2" charset="77"/>
              </a:rPr>
              <a:t>dd a range of filters, lenses, and augmented reality (AR) features to their images and videos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35EC39-D6CA-338D-B80E-4D3BDA882AC8}"/>
              </a:ext>
            </a:extLst>
          </p:cNvPr>
          <p:cNvSpPr txBox="1"/>
          <p:nvPr/>
        </p:nvSpPr>
        <p:spPr>
          <a:xfrm>
            <a:off x="6386456" y="3189736"/>
            <a:ext cx="165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Memories 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34813-E702-9843-9B58-187481B0A8C4}"/>
              </a:ext>
            </a:extLst>
          </p:cNvPr>
          <p:cNvSpPr txBox="1"/>
          <p:nvPr/>
        </p:nvSpPr>
        <p:spPr>
          <a:xfrm>
            <a:off x="5654746" y="3542004"/>
            <a:ext cx="2387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S</a:t>
            </a:r>
            <a:r>
              <a:rPr lang="en-US" dirty="0">
                <a:effectLst/>
                <a:latin typeface="Raleway" pitchFamily="2" charset="77"/>
              </a:rPr>
              <a:t>ave and revisit previously sent snaps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8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2"/>
          <p:cNvSpPr txBox="1">
            <a:spLocks noGrp="1"/>
          </p:cNvSpPr>
          <p:nvPr>
            <p:ph type="title"/>
          </p:nvPr>
        </p:nvSpPr>
        <p:spPr>
          <a:xfrm>
            <a:off x="922000" y="815575"/>
            <a:ext cx="728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Signifiers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3" name="Google Shape;513;p4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991950" y="1637950"/>
            <a:ext cx="3515400" cy="132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endParaRPr lang="en-US" b="1" dirty="0">
              <a:solidFill>
                <a:schemeClr val="bg2"/>
              </a:solidFill>
              <a:effectLst/>
              <a:latin typeface="Raleway" pitchFamily="2" charset="77"/>
            </a:endParaRPr>
          </a:p>
        </p:txBody>
      </p:sp>
      <p:sp>
        <p:nvSpPr>
          <p:cNvPr id="515" name="Google Shape;515;p42"/>
          <p:cNvSpPr/>
          <p:nvPr/>
        </p:nvSpPr>
        <p:spPr>
          <a:xfrm>
            <a:off x="4652791" y="1637950"/>
            <a:ext cx="3515400" cy="132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991950" y="3107619"/>
            <a:ext cx="3515400" cy="132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endParaRPr lang="en-US" dirty="0">
              <a:effectLst/>
              <a:latin typeface="Raleway" pitchFamily="2" charset="77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4652791" y="3107619"/>
            <a:ext cx="3515400" cy="132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  <p:sp>
        <p:nvSpPr>
          <p:cNvPr id="522" name="Google Shape;522;p42"/>
          <p:cNvSpPr/>
          <p:nvPr/>
        </p:nvSpPr>
        <p:spPr>
          <a:xfrm>
            <a:off x="3963317" y="2372724"/>
            <a:ext cx="289571" cy="3731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523" name="Google Shape;523;p42"/>
          <p:cNvSpPr/>
          <p:nvPr/>
        </p:nvSpPr>
        <p:spPr>
          <a:xfrm>
            <a:off x="4812123" y="2379175"/>
            <a:ext cx="544043" cy="366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524" name="Google Shape;524;p42"/>
          <p:cNvSpPr/>
          <p:nvPr/>
        </p:nvSpPr>
        <p:spPr>
          <a:xfrm>
            <a:off x="3934411" y="3297379"/>
            <a:ext cx="357706" cy="37163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525" name="Google Shape;525;p42"/>
          <p:cNvSpPr/>
          <p:nvPr/>
        </p:nvSpPr>
        <p:spPr>
          <a:xfrm>
            <a:off x="4907614" y="3303830"/>
            <a:ext cx="305056" cy="366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D5B99-E1A5-F670-8E1C-48AA883C65C2}"/>
              </a:ext>
            </a:extLst>
          </p:cNvPr>
          <p:cNvSpPr txBox="1"/>
          <p:nvPr/>
        </p:nvSpPr>
        <p:spPr>
          <a:xfrm>
            <a:off x="1003633" y="3195197"/>
            <a:ext cx="256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2"/>
              </a:solidFill>
              <a:effectLst/>
              <a:latin typeface="Raleway" pitchFamily="2" charset="77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C6D0E-24A4-F6A7-A4D9-51B6C680F61D}"/>
              </a:ext>
            </a:extLst>
          </p:cNvPr>
          <p:cNvSpPr txBox="1"/>
          <p:nvPr/>
        </p:nvSpPr>
        <p:spPr>
          <a:xfrm>
            <a:off x="1066620" y="1983163"/>
            <a:ext cx="283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aleway" pitchFamily="2" charset="77"/>
              </a:rPr>
              <a:t>Users can take snaps or videos by pressing the camera button. </a:t>
            </a:r>
          </a:p>
          <a:p>
            <a:endParaRPr lang="en-US" dirty="0"/>
          </a:p>
        </p:txBody>
      </p:sp>
      <p:grpSp>
        <p:nvGrpSpPr>
          <p:cNvPr id="7" name="Google Shape;868;p48">
            <a:extLst>
              <a:ext uri="{FF2B5EF4-FFF2-40B4-BE49-F238E27FC236}">
                <a16:creationId xmlns:a16="http://schemas.microsoft.com/office/drawing/2014/main" id="{10C90476-5E70-4BA8-41A2-EB504C9DC6CC}"/>
              </a:ext>
            </a:extLst>
          </p:cNvPr>
          <p:cNvGrpSpPr/>
          <p:nvPr/>
        </p:nvGrpSpPr>
        <p:grpSpPr>
          <a:xfrm>
            <a:off x="5134703" y="2106025"/>
            <a:ext cx="309920" cy="316302"/>
            <a:chOff x="3955900" y="2984500"/>
            <a:chExt cx="414000" cy="422525"/>
          </a:xfrm>
        </p:grpSpPr>
        <p:sp>
          <p:nvSpPr>
            <p:cNvPr id="8" name="Google Shape;869;p48">
              <a:extLst>
                <a:ext uri="{FF2B5EF4-FFF2-40B4-BE49-F238E27FC236}">
                  <a16:creationId xmlns:a16="http://schemas.microsoft.com/office/drawing/2014/main" id="{26982CD3-D4A0-1ECE-21FA-454337C1DA9F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0;p48">
              <a:extLst>
                <a:ext uri="{FF2B5EF4-FFF2-40B4-BE49-F238E27FC236}">
                  <a16:creationId xmlns:a16="http://schemas.microsoft.com/office/drawing/2014/main" id="{0EBB7245-A0EF-F08A-B11A-1832564144FB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871;p48">
              <a:extLst>
                <a:ext uri="{FF2B5EF4-FFF2-40B4-BE49-F238E27FC236}">
                  <a16:creationId xmlns:a16="http://schemas.microsoft.com/office/drawing/2014/main" id="{0150D598-688A-830D-4F9F-B65F05E74B4A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718;p48">
            <a:extLst>
              <a:ext uri="{FF2B5EF4-FFF2-40B4-BE49-F238E27FC236}">
                <a16:creationId xmlns:a16="http://schemas.microsoft.com/office/drawing/2014/main" id="{3FB1FECC-A1F6-17C6-E5AB-ACD030BB9BB7}"/>
              </a:ext>
            </a:extLst>
          </p:cNvPr>
          <p:cNvGrpSpPr/>
          <p:nvPr/>
        </p:nvGrpSpPr>
        <p:grpSpPr>
          <a:xfrm>
            <a:off x="3844497" y="2106025"/>
            <a:ext cx="332771" cy="277019"/>
            <a:chOff x="1244325" y="314425"/>
            <a:chExt cx="444525" cy="370050"/>
          </a:xfrm>
        </p:grpSpPr>
        <p:sp>
          <p:nvSpPr>
            <p:cNvPr id="12" name="Google Shape;719;p48">
              <a:extLst>
                <a:ext uri="{FF2B5EF4-FFF2-40B4-BE49-F238E27FC236}">
                  <a16:creationId xmlns:a16="http://schemas.microsoft.com/office/drawing/2014/main" id="{20F09095-7CF9-FBA1-AC71-589C121C16FD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0;p48">
              <a:extLst>
                <a:ext uri="{FF2B5EF4-FFF2-40B4-BE49-F238E27FC236}">
                  <a16:creationId xmlns:a16="http://schemas.microsoft.com/office/drawing/2014/main" id="{CDADC367-9821-5101-18A6-0CFD52DD95B7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B7AA4E4-3A6A-0F6C-C069-1AB7DBE432F5}"/>
              </a:ext>
            </a:extLst>
          </p:cNvPr>
          <p:cNvSpPr txBox="1"/>
          <p:nvPr/>
        </p:nvSpPr>
        <p:spPr>
          <a:xfrm>
            <a:off x="5611467" y="1945387"/>
            <a:ext cx="2532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aleway" pitchFamily="2" charset="77"/>
              </a:rPr>
              <a:t>The buttons for the filters, lenses, and stickers are found in the home screen.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34813-E702-9843-9B58-187481B0A8C4}"/>
              </a:ext>
            </a:extLst>
          </p:cNvPr>
          <p:cNvSpPr txBox="1"/>
          <p:nvPr/>
        </p:nvSpPr>
        <p:spPr>
          <a:xfrm>
            <a:off x="5668030" y="3370290"/>
            <a:ext cx="2387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aleway" pitchFamily="2" charset="77"/>
              </a:rPr>
              <a:t>Memory button to </a:t>
            </a:r>
            <a:r>
              <a:rPr lang="en-US" dirty="0">
                <a:solidFill>
                  <a:schemeClr val="tx1"/>
                </a:solidFill>
                <a:effectLst/>
                <a:latin typeface="Raleway" pitchFamily="2" charset="77"/>
              </a:rPr>
              <a:t>save and revisit previously sent snaps 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357F1F-44B6-CA16-F116-A3C74873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119" y="3458222"/>
            <a:ext cx="407194" cy="36647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9831A2-E539-9F1F-4611-570CDDCBB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62" y="3424143"/>
            <a:ext cx="357706" cy="434634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954F09-AD43-ED49-EA05-84A4839A428D}"/>
              </a:ext>
            </a:extLst>
          </p:cNvPr>
          <p:cNvSpPr txBox="1"/>
          <p:nvPr/>
        </p:nvSpPr>
        <p:spPr>
          <a:xfrm>
            <a:off x="1108630" y="3307771"/>
            <a:ext cx="2638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aleway" pitchFamily="2" charset="77"/>
              </a:rPr>
              <a:t>Users can chat with friends using the chats icon on the menu</a:t>
            </a:r>
            <a:endParaRPr lang="en-US" dirty="0">
              <a:solidFill>
                <a:schemeClr val="tx1"/>
              </a:solidFill>
              <a:effectLst/>
              <a:latin typeface="Raleway" pitchFamily="2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0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922000" y="660133"/>
            <a:ext cx="570273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Persona Design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927024" y="2147556"/>
            <a:ext cx="2332200" cy="2419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Interests</a:t>
            </a:r>
          </a:p>
          <a:p>
            <a:pPr marL="285750" indent="-285750"/>
            <a:r>
              <a:rPr lang="en-US" sz="1200" dirty="0"/>
              <a:t>Plays guitar </a:t>
            </a:r>
          </a:p>
          <a:p>
            <a:pPr marL="285750" indent="-285750"/>
            <a:r>
              <a:rPr lang="en-US" sz="1200" dirty="0"/>
              <a:t>Plays soccer </a:t>
            </a:r>
          </a:p>
          <a:p>
            <a:pPr marL="285750" indent="-285750"/>
            <a:r>
              <a:rPr lang="en-US" sz="1200" dirty="0"/>
              <a:t>Baking </a:t>
            </a:r>
          </a:p>
          <a:p>
            <a:pPr marL="285750" indent="-285750"/>
            <a:r>
              <a:rPr lang="en-US" sz="1200" dirty="0"/>
              <a:t>Online shopping </a:t>
            </a:r>
          </a:p>
          <a:p>
            <a:pPr marL="285750" indent="-285750"/>
            <a:r>
              <a:rPr lang="en-US" sz="1200" dirty="0"/>
              <a:t>Partying </a:t>
            </a:r>
          </a:p>
          <a:p>
            <a:pPr marL="285750" indent="-285750"/>
            <a:r>
              <a:rPr lang="en-US" sz="1200" dirty="0"/>
              <a:t>Pop music, movies, TV shows popular with teens. 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2"/>
          </p:nvPr>
        </p:nvSpPr>
        <p:spPr>
          <a:xfrm>
            <a:off x="6259934" y="2243176"/>
            <a:ext cx="2332200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Daily Life Highlights</a:t>
            </a:r>
          </a:p>
          <a:p>
            <a:pPr marL="285750" indent="-285750"/>
            <a:r>
              <a:rPr lang="en-US" sz="1200" dirty="0"/>
              <a:t>Constantly takes photos and videos. </a:t>
            </a:r>
          </a:p>
          <a:p>
            <a:pPr marL="285750" indent="-285750"/>
            <a:r>
              <a:rPr lang="en-US" sz="1200" dirty="0"/>
              <a:t>Keep up with all the latest social media trends. </a:t>
            </a:r>
          </a:p>
          <a:p>
            <a:pPr marL="285750" indent="-285750"/>
            <a:r>
              <a:rPr lang="en-US" sz="1200" dirty="0"/>
              <a:t>Active on all social media platforms.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3"/>
          </p:nvPr>
        </p:nvSpPr>
        <p:spPr>
          <a:xfrm>
            <a:off x="3385215" y="2147556"/>
            <a:ext cx="2748728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Goals for Snapchat</a:t>
            </a:r>
            <a:endParaRPr b="1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1200" dirty="0"/>
              <a:t>Stay connected with friends and family. </a:t>
            </a:r>
          </a:p>
          <a:p>
            <a:pPr marL="285750" indent="-285750"/>
            <a:r>
              <a:rPr lang="en-US" sz="1200" dirty="0"/>
              <a:t>Engage with brands/influencers relevant to her. </a:t>
            </a:r>
          </a:p>
          <a:p>
            <a:pPr marL="285750" indent="-285750"/>
            <a:r>
              <a:rPr lang="en-US" sz="1200" dirty="0"/>
              <a:t>Wants to share fun moments with friends throughout the day. </a:t>
            </a:r>
          </a:p>
          <a:p>
            <a:pPr marL="285750" indent="-285750"/>
            <a:r>
              <a:rPr lang="en-US" sz="1200" dirty="0"/>
              <a:t> Share casual content without worrying about it being "permanent". </a:t>
            </a:r>
          </a:p>
          <a:p>
            <a:pPr marL="0" indent="0">
              <a:buNone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A person holding books and smiling&#10;&#10;Description automatically generated">
            <a:extLst>
              <a:ext uri="{FF2B5EF4-FFF2-40B4-BE49-F238E27FC236}">
                <a16:creationId xmlns:a16="http://schemas.microsoft.com/office/drawing/2014/main" id="{C4B7B4BB-6F43-CE6F-2199-A183004B2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24735" y="729377"/>
            <a:ext cx="939650" cy="1355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04080-3E89-FD4C-8C3A-CCA6C1FBAF9B}"/>
              </a:ext>
            </a:extLst>
          </p:cNvPr>
          <p:cNvSpPr txBox="1"/>
          <p:nvPr/>
        </p:nvSpPr>
        <p:spPr>
          <a:xfrm>
            <a:off x="922001" y="1629107"/>
            <a:ext cx="490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aleway" pitchFamily="2" charset="77"/>
              </a:rPr>
              <a:t>Leah Morgan – 19-year-old, college sophomore living in New York.</a:t>
            </a:r>
          </a:p>
        </p:txBody>
      </p:sp>
      <p:sp>
        <p:nvSpPr>
          <p:cNvPr id="6" name="Google Shape;843;p48">
            <a:extLst>
              <a:ext uri="{FF2B5EF4-FFF2-40B4-BE49-F238E27FC236}">
                <a16:creationId xmlns:a16="http://schemas.microsoft.com/office/drawing/2014/main" id="{DF03F6F6-3A0C-6B64-E94D-B180660B145D}"/>
              </a:ext>
            </a:extLst>
          </p:cNvPr>
          <p:cNvSpPr/>
          <p:nvPr/>
        </p:nvSpPr>
        <p:spPr>
          <a:xfrm>
            <a:off x="8050050" y="231433"/>
            <a:ext cx="825593" cy="85740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922000" y="2017059"/>
            <a:ext cx="3543300" cy="2404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Pros :</a:t>
            </a:r>
          </a:p>
          <a:p>
            <a:pPr marL="0" indent="0">
              <a:buNone/>
            </a:pPr>
            <a:r>
              <a:rPr lang="en-US" sz="1600" dirty="0"/>
              <a:t>      </a:t>
            </a:r>
            <a:r>
              <a:rPr lang="en-US" sz="1100" dirty="0">
                <a:solidFill>
                  <a:schemeClr val="bg2"/>
                </a:solidFill>
              </a:rPr>
              <a:t>Easiest to connect with friends anytime, anywhere.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2"/>
                </a:solidFill>
              </a:rPr>
              <a:t>         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2"/>
                </a:solidFill>
              </a:rPr>
              <a:t>        Sending a picture through Snapchat is one of the fastest ways to send a photo.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2"/>
                </a:solidFill>
              </a:rPr>
              <a:t>        Sending notifications of someone who is secretly safe videos or taking a screenshot without permission.</a:t>
            </a:r>
          </a:p>
          <a:p>
            <a:pPr marL="0" indent="0">
              <a:buNone/>
            </a:pPr>
            <a:br>
              <a:rPr lang="en-US" sz="1600" b="1" dirty="0"/>
            </a:br>
            <a:endParaRPr sz="1600" b="1"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922000" y="560080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Customer Reviews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2"/>
          </p:nvPr>
        </p:nvSpPr>
        <p:spPr>
          <a:xfrm>
            <a:off x="4678678" y="2017059"/>
            <a:ext cx="3543300" cy="2404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Cons:</a:t>
            </a:r>
          </a:p>
          <a:p>
            <a:pPr marL="0" indent="0">
              <a:buNone/>
            </a:pPr>
            <a:r>
              <a:rPr lang="en-US" sz="1600" dirty="0"/>
              <a:t>       </a:t>
            </a:r>
            <a:r>
              <a:rPr lang="en-US" sz="1100" dirty="0">
                <a:solidFill>
                  <a:schemeClr val="bg2"/>
                </a:solidFill>
              </a:rPr>
              <a:t>There are a lot of options that are not very  clear</a:t>
            </a:r>
          </a:p>
          <a:p>
            <a:pPr marL="0" indent="0">
              <a:buNone/>
            </a:pPr>
            <a:endParaRPr lang="en-US" sz="11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2"/>
                </a:solidFill>
              </a:rPr>
              <a:t>          Showing random stories of people, I don’t want to see</a:t>
            </a:r>
          </a:p>
          <a:p>
            <a:pPr marL="0" indent="0">
              <a:buNone/>
            </a:pPr>
            <a:endParaRPr lang="en-US" sz="11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2"/>
                </a:solidFill>
              </a:rPr>
              <a:t>          Overwhelmed by the layout and buttons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831;p48">
            <a:extLst>
              <a:ext uri="{FF2B5EF4-FFF2-40B4-BE49-F238E27FC236}">
                <a16:creationId xmlns:a16="http://schemas.microsoft.com/office/drawing/2014/main" id="{8EBBB360-2FEB-9C8B-DEED-C97D5AE7BE21}"/>
              </a:ext>
            </a:extLst>
          </p:cNvPr>
          <p:cNvSpPr/>
          <p:nvPr/>
        </p:nvSpPr>
        <p:spPr>
          <a:xfrm>
            <a:off x="1014379" y="2464913"/>
            <a:ext cx="231714" cy="21367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32;p48">
            <a:extLst>
              <a:ext uri="{FF2B5EF4-FFF2-40B4-BE49-F238E27FC236}">
                <a16:creationId xmlns:a16="http://schemas.microsoft.com/office/drawing/2014/main" id="{768E39AB-D6E3-088E-DCC0-C79C5AB0CEC2}"/>
              </a:ext>
            </a:extLst>
          </p:cNvPr>
          <p:cNvSpPr/>
          <p:nvPr/>
        </p:nvSpPr>
        <p:spPr>
          <a:xfrm>
            <a:off x="4839145" y="2446264"/>
            <a:ext cx="209933" cy="232322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831;p48">
            <a:extLst>
              <a:ext uri="{FF2B5EF4-FFF2-40B4-BE49-F238E27FC236}">
                <a16:creationId xmlns:a16="http://schemas.microsoft.com/office/drawing/2014/main" id="{7EE542A3-551B-593D-B1E5-8AFDE8988E8C}"/>
              </a:ext>
            </a:extLst>
          </p:cNvPr>
          <p:cNvSpPr/>
          <p:nvPr/>
        </p:nvSpPr>
        <p:spPr>
          <a:xfrm>
            <a:off x="1014378" y="3133597"/>
            <a:ext cx="228014" cy="21367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31;p48">
            <a:extLst>
              <a:ext uri="{FF2B5EF4-FFF2-40B4-BE49-F238E27FC236}">
                <a16:creationId xmlns:a16="http://schemas.microsoft.com/office/drawing/2014/main" id="{39AEADEA-DD0A-98EF-AD8B-16039A921725}"/>
              </a:ext>
            </a:extLst>
          </p:cNvPr>
          <p:cNvSpPr/>
          <p:nvPr/>
        </p:nvSpPr>
        <p:spPr>
          <a:xfrm>
            <a:off x="1014378" y="3777798"/>
            <a:ext cx="231715" cy="21367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832;p48">
            <a:extLst>
              <a:ext uri="{FF2B5EF4-FFF2-40B4-BE49-F238E27FC236}">
                <a16:creationId xmlns:a16="http://schemas.microsoft.com/office/drawing/2014/main" id="{73E838D5-360B-9E44-3C47-7FFADAF364C7}"/>
              </a:ext>
            </a:extLst>
          </p:cNvPr>
          <p:cNvSpPr/>
          <p:nvPr/>
        </p:nvSpPr>
        <p:spPr>
          <a:xfrm>
            <a:off x="4839145" y="3119549"/>
            <a:ext cx="209933" cy="22299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832;p48">
            <a:extLst>
              <a:ext uri="{FF2B5EF4-FFF2-40B4-BE49-F238E27FC236}">
                <a16:creationId xmlns:a16="http://schemas.microsoft.com/office/drawing/2014/main" id="{1535AC7E-C204-3816-281D-0990F9B94F67}"/>
              </a:ext>
            </a:extLst>
          </p:cNvPr>
          <p:cNvSpPr/>
          <p:nvPr/>
        </p:nvSpPr>
        <p:spPr>
          <a:xfrm>
            <a:off x="4834184" y="3728452"/>
            <a:ext cx="209933" cy="21367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794;p48">
            <a:extLst>
              <a:ext uri="{FF2B5EF4-FFF2-40B4-BE49-F238E27FC236}">
                <a16:creationId xmlns:a16="http://schemas.microsoft.com/office/drawing/2014/main" id="{FCAFDE9B-D3B9-1637-D881-DFB294CCF07B}"/>
              </a:ext>
            </a:extLst>
          </p:cNvPr>
          <p:cNvGrpSpPr/>
          <p:nvPr/>
        </p:nvGrpSpPr>
        <p:grpSpPr>
          <a:xfrm>
            <a:off x="7930448" y="352359"/>
            <a:ext cx="793268" cy="738281"/>
            <a:chOff x="1922075" y="1629000"/>
            <a:chExt cx="437200" cy="437200"/>
          </a:xfrm>
        </p:grpSpPr>
        <p:sp>
          <p:nvSpPr>
            <p:cNvPr id="10" name="Google Shape;795;p48">
              <a:extLst>
                <a:ext uri="{FF2B5EF4-FFF2-40B4-BE49-F238E27FC236}">
                  <a16:creationId xmlns:a16="http://schemas.microsoft.com/office/drawing/2014/main" id="{5C4CFE3D-F969-7BA6-D852-A28E30AF4DCF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6;p48">
              <a:extLst>
                <a:ext uri="{FF2B5EF4-FFF2-40B4-BE49-F238E27FC236}">
                  <a16:creationId xmlns:a16="http://schemas.microsoft.com/office/drawing/2014/main" id="{C26B3982-46FD-F2BF-570F-AD14D0EEC60B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EEB7-3661-B789-E6B9-F43D7AC8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A9E4B-43A4-DF3B-126D-DFF7D3E04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Challenging layout</a:t>
            </a:r>
          </a:p>
          <a:p>
            <a:r>
              <a:rPr lang="en-US" dirty="0"/>
              <a:t>Too many features </a:t>
            </a:r>
          </a:p>
          <a:p>
            <a:r>
              <a:rPr lang="en-US" dirty="0"/>
              <a:t>No personalized discover section</a:t>
            </a:r>
          </a:p>
          <a:p>
            <a:r>
              <a:rPr lang="en-US" dirty="0"/>
              <a:t>Streak reminders</a:t>
            </a:r>
          </a:p>
          <a:p>
            <a:r>
              <a:rPr lang="en-US" dirty="0"/>
              <a:t>Privacy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883A0-CE66-25AE-EDAE-42C1CBBE85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Google Shape;864;p48">
            <a:extLst>
              <a:ext uri="{FF2B5EF4-FFF2-40B4-BE49-F238E27FC236}">
                <a16:creationId xmlns:a16="http://schemas.microsoft.com/office/drawing/2014/main" id="{724329DA-9C97-E1D1-63A2-4A8DB3305845}"/>
              </a:ext>
            </a:extLst>
          </p:cNvPr>
          <p:cNvSpPr/>
          <p:nvPr/>
        </p:nvSpPr>
        <p:spPr>
          <a:xfrm>
            <a:off x="7967227" y="176421"/>
            <a:ext cx="907023" cy="105856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52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3FCB-BC2D-7915-2E70-A1FC4FE3A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461" y="1991850"/>
            <a:ext cx="7772400" cy="1159800"/>
          </a:xfrm>
        </p:spPr>
        <p:txBody>
          <a:bodyPr/>
          <a:lstStyle/>
          <a:p>
            <a:r>
              <a:rPr lang="en-US" dirty="0"/>
              <a:t>Snapchat Prototype Design</a:t>
            </a:r>
          </a:p>
        </p:txBody>
      </p:sp>
    </p:spTree>
    <p:extLst>
      <p:ext uri="{BB962C8B-B14F-4D97-AF65-F5344CB8AC3E}">
        <p14:creationId xmlns:p14="http://schemas.microsoft.com/office/powerpoint/2010/main" val="6930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ACAF-1A28-DF38-B5EC-D41C2FA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Problem 1 – Home Screen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4824E-B1C4-4B4C-9ED9-3ECBE9170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1749175"/>
            <a:ext cx="2576574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>
                <a:solidFill>
                  <a:schemeClr val="tx1"/>
                </a:solidFill>
              </a:rPr>
              <a:t>About the Feature:</a:t>
            </a:r>
          </a:p>
          <a:p>
            <a:r>
              <a:rPr lang="en-US" dirty="0"/>
              <a:t>The home screen has the camera on by default to send snaps</a:t>
            </a:r>
          </a:p>
          <a:p>
            <a:r>
              <a:rPr lang="en-US" dirty="0"/>
              <a:t>lots of features and filters options on the side</a:t>
            </a:r>
          </a:p>
          <a:p>
            <a:r>
              <a:rPr lang="en-US" dirty="0"/>
              <a:t>The menu at the bottom has options to change between sending snaps and chat screens.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C31E6-1342-6DBF-E2F1-AA6202EE081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19597" y="1749175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Issue:</a:t>
            </a:r>
          </a:p>
          <a:p>
            <a:r>
              <a:rPr lang="en-US" dirty="0"/>
              <a:t>Crowded design</a:t>
            </a:r>
          </a:p>
          <a:p>
            <a:r>
              <a:rPr lang="en-US" dirty="0"/>
              <a:t>Too many buttons without meaning</a:t>
            </a:r>
          </a:p>
          <a:p>
            <a:r>
              <a:rPr lang="en-US" dirty="0"/>
              <a:t>Difficult to navigate between options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BF332-F76F-F639-0F9A-CB3A827EEAF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24052" y="1749175"/>
            <a:ext cx="2332200" cy="2919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Solution:</a:t>
            </a:r>
          </a:p>
          <a:p>
            <a:r>
              <a:rPr lang="en-US" dirty="0"/>
              <a:t>Remove unnecessary buttons </a:t>
            </a:r>
          </a:p>
          <a:p>
            <a:r>
              <a:rPr lang="en-US" dirty="0"/>
              <a:t>make a simple design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AA3CE-4D97-AF81-9722-56FF1FA6F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Google Shape;857;p48">
            <a:extLst>
              <a:ext uri="{FF2B5EF4-FFF2-40B4-BE49-F238E27FC236}">
                <a16:creationId xmlns:a16="http://schemas.microsoft.com/office/drawing/2014/main" id="{B9B63470-1249-8A86-DD82-DC03300FC745}"/>
              </a:ext>
            </a:extLst>
          </p:cNvPr>
          <p:cNvSpPr/>
          <p:nvPr/>
        </p:nvSpPr>
        <p:spPr>
          <a:xfrm>
            <a:off x="8060635" y="338574"/>
            <a:ext cx="775361" cy="85739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340923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CE9E6"/>
      </a:lt2>
      <a:accent1>
        <a:srgbClr val="FFB600"/>
      </a:accent1>
      <a:accent2>
        <a:srgbClr val="FF8400"/>
      </a:accent2>
      <a:accent3>
        <a:srgbClr val="FA5E5E"/>
      </a:accent3>
      <a:accent4>
        <a:srgbClr val="E42A87"/>
      </a:accent4>
      <a:accent5>
        <a:srgbClr val="B143C7"/>
      </a:accent5>
      <a:accent6>
        <a:srgbClr val="7241B4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1045</Words>
  <Application>Microsoft Macintosh PowerPoint</Application>
  <PresentationFormat>On-screen Show (16:9)</PresentationFormat>
  <Paragraphs>200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Raleway Thin</vt:lpstr>
      <vt:lpstr>Raleway</vt:lpstr>
      <vt:lpstr>Olivia template</vt:lpstr>
      <vt:lpstr>Snapchat – UX Design Plan  Dharu Piraba Muguntharaman dm5596</vt:lpstr>
      <vt:lpstr>What is Snapchat??</vt:lpstr>
      <vt:lpstr>Affordances</vt:lpstr>
      <vt:lpstr>Signifiers</vt:lpstr>
      <vt:lpstr>Persona Design</vt:lpstr>
      <vt:lpstr>Customer Reviews</vt:lpstr>
      <vt:lpstr>Constraints</vt:lpstr>
      <vt:lpstr>Snapchat Prototype Design</vt:lpstr>
      <vt:lpstr>Problem 1 – Home Screen</vt:lpstr>
      <vt:lpstr>PowerPoint Presentation</vt:lpstr>
      <vt:lpstr>Problem 2 – Discover Page</vt:lpstr>
      <vt:lpstr>PowerPoint Presentation</vt:lpstr>
      <vt:lpstr>PowerPoint Presentation</vt:lpstr>
      <vt:lpstr>Problem 3 – Maintaining Streaks</vt:lpstr>
      <vt:lpstr>PowerPoint Presentation</vt:lpstr>
      <vt:lpstr>PowerPoint Presentation</vt:lpstr>
      <vt:lpstr>Problem 4 – Snap Map</vt:lpstr>
      <vt:lpstr>PowerPoint Presentation</vt:lpstr>
      <vt:lpstr>Problem 5 – Data and Battery</vt:lpstr>
      <vt:lpstr>Problem 6 – Privacy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Snapchat – UX Design Plan</dc:title>
  <cp:lastModifiedBy>Dharu Piraba Muguntharaman</cp:lastModifiedBy>
  <cp:revision>7</cp:revision>
  <dcterms:modified xsi:type="dcterms:W3CDTF">2023-12-13T05:27:18Z</dcterms:modified>
</cp:coreProperties>
</file>